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9"/>
  </p:notesMasterIdLst>
  <p:sldIdLst>
    <p:sldId id="256" r:id="rId2"/>
    <p:sldId id="326" r:id="rId3"/>
    <p:sldId id="295" r:id="rId4"/>
    <p:sldId id="260" r:id="rId5"/>
    <p:sldId id="285" r:id="rId6"/>
    <p:sldId id="363" r:id="rId7"/>
    <p:sldId id="364" r:id="rId8"/>
    <p:sldId id="365" r:id="rId9"/>
    <p:sldId id="366" r:id="rId10"/>
    <p:sldId id="347" r:id="rId11"/>
    <p:sldId id="297" r:id="rId12"/>
    <p:sldId id="370" r:id="rId13"/>
    <p:sldId id="369" r:id="rId14"/>
    <p:sldId id="331" r:id="rId15"/>
    <p:sldId id="374" r:id="rId16"/>
    <p:sldId id="371" r:id="rId17"/>
    <p:sldId id="302" r:id="rId18"/>
    <p:sldId id="351" r:id="rId19"/>
    <p:sldId id="352" r:id="rId20"/>
    <p:sldId id="354" r:id="rId21"/>
    <p:sldId id="367" r:id="rId22"/>
    <p:sldId id="368" r:id="rId23"/>
    <p:sldId id="333" r:id="rId24"/>
    <p:sldId id="332" r:id="rId25"/>
    <p:sldId id="336" r:id="rId26"/>
    <p:sldId id="341" r:id="rId27"/>
    <p:sldId id="335" r:id="rId28"/>
    <p:sldId id="337" r:id="rId29"/>
    <p:sldId id="338" r:id="rId30"/>
    <p:sldId id="339" r:id="rId31"/>
    <p:sldId id="340" r:id="rId32"/>
    <p:sldId id="360" r:id="rId33"/>
    <p:sldId id="328" r:id="rId34"/>
    <p:sldId id="372" r:id="rId35"/>
    <p:sldId id="373" r:id="rId36"/>
    <p:sldId id="345" r:id="rId37"/>
    <p:sldId id="281"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6EFF"/>
    <a:srgbClr val="193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23ED92-2277-478F-9726-9A322A3ADA15}">
  <a:tblStyle styleId="{3A23ED92-2277-478F-9726-9A322A3ADA1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9"/>
    <p:restoredTop sz="95878"/>
  </p:normalViewPr>
  <p:slideViewPr>
    <p:cSldViewPr>
      <p:cViewPr>
        <p:scale>
          <a:sx n="100" d="100"/>
          <a:sy n="100" d="100"/>
        </p:scale>
        <p:origin x="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22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38f85e6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38f85e6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46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28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55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06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6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87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228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0517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90E3825B-1E1D-AFD8-A2D4-88A0773F87E3}"/>
              </a:ext>
            </a:extLst>
          </p:cNvPr>
          <p:cNvSpPr txBox="1"/>
          <p:nvPr userDrawn="1"/>
        </p:nvSpPr>
        <p:spPr>
          <a:xfrm>
            <a:off x="0" y="-1466165"/>
            <a:ext cx="9144000" cy="323165"/>
          </a:xfrm>
          <a:prstGeom prst="rect">
            <a:avLst/>
          </a:prstGeom>
          <a:noFill/>
        </p:spPr>
        <p:txBody>
          <a:bodyPr vert="horz" rtlCol="0">
            <a:spAutoFit/>
          </a:bodyPr>
          <a:lstStyle/>
          <a:p>
            <a:pPr algn="ctr"/>
            <a:r>
              <a:rPr lang="en-GB" sz="1500">
                <a:solidFill>
                  <a:srgbClr val="C3C3C3"/>
                </a:solidFill>
              </a:rPr>
              <a:t>www.9slide.vn</a:t>
            </a:r>
            <a:endParaRPr lang="en-VN" sz="1500">
              <a:solidFill>
                <a:srgbClr val="C3C3C3"/>
              </a:solidFill>
            </a:endParaRPr>
          </a:p>
        </p:txBody>
      </p:sp>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94834C49-D113-485F-8667-A8DDC0038B28}"/>
              </a:ext>
            </a:extLst>
          </p:cNvPr>
          <p:cNvPicPr>
            <a:picLocks noGrp="1" noSelect="1" noRot="1" noMove="1" noResize="1" noEditPoints="1" noAdjustHandles="1" noChangeArrowheads="1" noChangeShapeType="1"/>
          </p:cNvPicPr>
          <p:nvPr userDrawn="1">
            <p:custDataLst>
              <p:tags r:id="rId9"/>
            </p:custDataLst>
          </p:nvPr>
        </p:nvPicPr>
        <p:blipFill>
          <a:blip r:embed="rId10"/>
          <a:stretch>
            <a:fillRect/>
          </a:stretch>
        </p:blipFill>
        <p:spPr>
          <a:xfrm>
            <a:off x="9448799" y="4432300"/>
            <a:ext cx="1343379" cy="7112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9Slide.vn 1"/>
          <p:cNvSpPr txBox="1">
            <a:spLocks noGrp="1"/>
          </p:cNvSpPr>
          <p:nvPr>
            <p:ph type="ctrTitle"/>
          </p:nvPr>
        </p:nvSpPr>
        <p:spPr>
          <a:xfrm>
            <a:off x="381000" y="829911"/>
            <a:ext cx="571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err="1"/>
              <a:t>Phần</a:t>
            </a:r>
            <a:r>
              <a:rPr lang="en" dirty="0"/>
              <a:t> </a:t>
            </a:r>
            <a:r>
              <a:rPr lang="en" dirty="0" err="1"/>
              <a:t>mềm</a:t>
            </a:r>
            <a:r>
              <a:rPr lang="en" dirty="0"/>
              <a:t> </a:t>
            </a:r>
            <a:r>
              <a:rPr lang="en" dirty="0" err="1"/>
              <a:t>quản</a:t>
            </a:r>
            <a:r>
              <a:rPr lang="en" dirty="0"/>
              <a:t> </a:t>
            </a:r>
            <a:r>
              <a:rPr lang="en" dirty="0" err="1"/>
              <a:t>lý</a:t>
            </a:r>
            <a:endParaRPr dirty="0"/>
          </a:p>
        </p:txBody>
      </p:sp>
      <p:pic>
        <p:nvPicPr>
          <p:cNvPr id="61" name="9Slide.vn 2"/>
          <p:cNvPicPr preferRelativeResize="0"/>
          <p:nvPr/>
        </p:nvPicPr>
        <p:blipFill>
          <a:blip r:embed="rId3">
            <a:alphaModFix/>
          </a:blip>
          <a:stretch>
            <a:fillRect/>
          </a:stretch>
        </p:blipFill>
        <p:spPr>
          <a:xfrm>
            <a:off x="5983314" y="1004204"/>
            <a:ext cx="1782850" cy="2031750"/>
          </a:xfrm>
          <a:prstGeom prst="rect">
            <a:avLst/>
          </a:prstGeom>
          <a:noFill/>
          <a:ln>
            <a:noFill/>
          </a:ln>
        </p:spPr>
      </p:pic>
      <p:pic>
        <p:nvPicPr>
          <p:cNvPr id="62" name="9Slide.vn 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9Slide.vn 4"/>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9Slide.vn 5"/>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9Slide.vn 6"/>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9Slide.vn 7"/>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3" name="9Slide.vn 1">
            <a:extLst>
              <a:ext uri="{FF2B5EF4-FFF2-40B4-BE49-F238E27FC236}">
                <a16:creationId xmlns:a16="http://schemas.microsoft.com/office/drawing/2014/main" id="{423232B9-0683-83A6-D0AD-AAE7D32430D5}"/>
              </a:ext>
            </a:extLst>
          </p:cNvPr>
          <p:cNvSpPr txBox="1">
            <a:spLocks/>
          </p:cNvSpPr>
          <p:nvPr/>
        </p:nvSpPr>
        <p:spPr>
          <a:xfrm>
            <a:off x="381000" y="2055250"/>
            <a:ext cx="2209800" cy="7451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a:solidFill>
                  <a:srgbClr val="1935BE"/>
                </a:solidFill>
              </a:rPr>
              <a:t>SHOP</a:t>
            </a:r>
            <a:endParaRPr lang="en-GB" dirty="0">
              <a:solidFill>
                <a:srgbClr val="1935BE"/>
              </a:solidFill>
            </a:endParaRPr>
          </a:p>
        </p:txBody>
      </p:sp>
      <p:sp>
        <p:nvSpPr>
          <p:cNvPr id="5" name="9Slide.vn 1">
            <a:extLst>
              <a:ext uri="{FF2B5EF4-FFF2-40B4-BE49-F238E27FC236}">
                <a16:creationId xmlns:a16="http://schemas.microsoft.com/office/drawing/2014/main" id="{AFA6EF10-B9EF-7905-02FA-1A81FCF76641}"/>
              </a:ext>
            </a:extLst>
          </p:cNvPr>
          <p:cNvSpPr txBox="1">
            <a:spLocks/>
          </p:cNvSpPr>
          <p:nvPr/>
        </p:nvSpPr>
        <p:spPr>
          <a:xfrm>
            <a:off x="2705216" y="1869150"/>
            <a:ext cx="4762384"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en-GB"/>
              <a:t>BÁN QUẦN ÁO</a:t>
            </a:r>
            <a:endParaRPr lang="en-GB" dirty="0"/>
          </a:p>
        </p:txBody>
      </p:sp>
      <p:sp>
        <p:nvSpPr>
          <p:cNvPr id="9" name="Frame 8">
            <a:extLst>
              <a:ext uri="{FF2B5EF4-FFF2-40B4-BE49-F238E27FC236}">
                <a16:creationId xmlns:a16="http://schemas.microsoft.com/office/drawing/2014/main" id="{0588C89F-01F5-E611-FDBD-151D01B29ECB}"/>
              </a:ext>
            </a:extLst>
          </p:cNvPr>
          <p:cNvSpPr/>
          <p:nvPr/>
        </p:nvSpPr>
        <p:spPr>
          <a:xfrm>
            <a:off x="533400" y="3515398"/>
            <a:ext cx="1600200" cy="351752"/>
          </a:xfrm>
          <a:prstGeom prst="frame">
            <a:avLst>
              <a:gd name="adj1" fmla="val 3474"/>
            </a:avLst>
          </a:prstGeom>
          <a:solidFill>
            <a:srgbClr val="88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7" name="9Slide.vn 1">
            <a:extLst>
              <a:ext uri="{FF2B5EF4-FFF2-40B4-BE49-F238E27FC236}">
                <a16:creationId xmlns:a16="http://schemas.microsoft.com/office/drawing/2014/main" id="{71099985-19DA-F7B8-D215-4F408DB738F8}"/>
              </a:ext>
            </a:extLst>
          </p:cNvPr>
          <p:cNvSpPr txBox="1">
            <a:spLocks/>
          </p:cNvSpPr>
          <p:nvPr/>
        </p:nvSpPr>
        <p:spPr>
          <a:xfrm>
            <a:off x="452715" y="3427214"/>
            <a:ext cx="1604685" cy="351752"/>
          </a:xfrm>
          <a:prstGeom prst="rect">
            <a:avLst/>
          </a:prstGeom>
          <a:solidFill>
            <a:schemeClr val="accent2">
              <a:lumMod val="40000"/>
              <a:lumOff val="60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2000" err="1">
                <a:solidFill>
                  <a:schemeClr val="accent2">
                    <a:lumMod val="75000"/>
                  </a:schemeClr>
                </a:solidFill>
              </a:rPr>
              <a:t>Nhóm</a:t>
            </a:r>
            <a:r>
              <a:rPr lang="en-GB" sz="2000">
                <a:solidFill>
                  <a:schemeClr val="accent2">
                    <a:lumMod val="75000"/>
                  </a:schemeClr>
                </a:solidFill>
              </a:rPr>
              <a:t> 8</a:t>
            </a:r>
            <a:endParaRPr lang="en-GB" sz="2000" dirty="0">
              <a:solidFill>
                <a:schemeClr val="accent2">
                  <a:lumMod val="75000"/>
                </a:schemeClr>
              </a:solidFill>
            </a:endParaRPr>
          </a:p>
        </p:txBody>
      </p:sp>
      <p:sp>
        <p:nvSpPr>
          <p:cNvPr id="2" name="Rectangle 1">
            <a:extLst>
              <a:ext uri="{FF2B5EF4-FFF2-40B4-BE49-F238E27FC236}">
                <a16:creationId xmlns:a16="http://schemas.microsoft.com/office/drawing/2014/main" id="{0E679040-FA3D-E427-6319-85AF55AA2F99}"/>
              </a:ext>
            </a:extLst>
          </p:cNvPr>
          <p:cNvSpPr/>
          <p:nvPr/>
        </p:nvSpPr>
        <p:spPr>
          <a:xfrm>
            <a:off x="234332" y="3994970"/>
            <a:ext cx="3780202" cy="461665"/>
          </a:xfrm>
          <a:prstGeom prst="rect">
            <a:avLst/>
          </a:prstGeom>
          <a:noFill/>
        </p:spPr>
        <p:txBody>
          <a:bodyPr wrap="none" lIns="91440" tIns="45720" rIns="91440" bIns="45720">
            <a:spAutoFit/>
          </a:bodyPr>
          <a:lstStyle/>
          <a:p>
            <a:pPr algn="ctr"/>
            <a:r>
              <a:rPr lang="vi-VN" sz="2400" b="0" cap="none" spc="0">
                <a:ln w="0"/>
                <a:solidFill>
                  <a:schemeClr val="bg1"/>
                </a:solidFill>
                <a:effectLst>
                  <a:outerShdw blurRad="38100" dist="19050" dir="2700000" algn="tl" rotWithShape="0">
                    <a:schemeClr val="dk1">
                      <a:alpha val="40000"/>
                    </a:schemeClr>
                  </a:outerShdw>
                </a:effectLst>
                <a:latin typeface="Lexend Deca"/>
              </a:rPr>
              <a:t>GVHD: </a:t>
            </a:r>
            <a:r>
              <a:rPr lang="en-US" sz="2400" b="0" cap="none" spc="0">
                <a:ln w="0"/>
                <a:solidFill>
                  <a:schemeClr val="bg1"/>
                </a:solidFill>
                <a:effectLst>
                  <a:outerShdw blurRad="38100" dist="19050" dir="2700000" algn="tl" rotWithShape="0">
                    <a:schemeClr val="dk1">
                      <a:alpha val="40000"/>
                    </a:schemeClr>
                  </a:outerShdw>
                </a:effectLst>
                <a:latin typeface="Lexend Deca"/>
              </a:rPr>
              <a:t>Nguyễn Thị Bích ngân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14:bounceEnd="50000">
                                          <p:cBhvr additive="base">
                                            <p:cTn id="7" dur="1000" fill="hold"/>
                                            <p:tgtEl>
                                              <p:spTgt spid="6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14:bounceEnd="50000">
                                          <p:cBhvr additive="base">
                                            <p:cTn id="11" dur="1000" fill="hold"/>
                                            <p:tgtEl>
                                              <p:spTgt spid="6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14:bounceEnd="50000">
                                          <p:cBhvr additive="base">
                                            <p:cTn id="15" dur="1000" fill="hold"/>
                                            <p:tgtEl>
                                              <p:spTgt spid="62"/>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14:bounceEnd="50000">
                                          <p:cBhvr additive="base">
                                            <p:cTn id="19" dur="1000" fill="hold"/>
                                            <p:tgtEl>
                                              <p:spTgt spid="66"/>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0000">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14:bounceEnd="5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24" dur="1000" fill="hold"/>
                                            <p:tgtEl>
                                              <p:spTgt spid="6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50000">
                                      <p:stCondLst>
                                        <p:cond delay="500"/>
                                      </p:stCondLst>
                                      <p:childTnLst>
                                        <p:set>
                                          <p:cBhvr>
                                            <p:cTn id="26" dur="1" fill="hold">
                                              <p:stCondLst>
                                                <p:cond delay="0"/>
                                              </p:stCondLst>
                                            </p:cTn>
                                            <p:tgtEl>
                                              <p:spTgt spid="3"/>
                                            </p:tgtEl>
                                            <p:attrNameLst>
                                              <p:attrName>style.visibility</p:attrName>
                                            </p:attrNameLst>
                                          </p:cBhvr>
                                          <p:to>
                                            <p:strVal val="visible"/>
                                          </p:to>
                                        </p:set>
                                        <p:anim calcmode="lin" valueType="num" p14:bounceEnd="50000">
                                          <p:cBhvr additive="base">
                                            <p:cTn id="2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28" dur="10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50000">
                                      <p:stCondLst>
                                        <p:cond delay="500"/>
                                      </p:stCondLst>
                                      <p:childTnLst>
                                        <p:set>
                                          <p:cBhvr>
                                            <p:cTn id="30" dur="1" fill="hold">
                                              <p:stCondLst>
                                                <p:cond delay="0"/>
                                              </p:stCondLst>
                                            </p:cTn>
                                            <p:tgtEl>
                                              <p:spTgt spid="5"/>
                                            </p:tgtEl>
                                            <p:attrNameLst>
                                              <p:attrName>style.visibility</p:attrName>
                                            </p:attrNameLst>
                                          </p:cBhvr>
                                          <p:to>
                                            <p:strVal val="visible"/>
                                          </p:to>
                                        </p:set>
                                        <p:anim calcmode="lin" valueType="num" p14:bounceEnd="50000">
                                          <p:cBhvr additive="base">
                                            <p:cTn id="31"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50000">
                                      <p:stCondLst>
                                        <p:cond delay="800"/>
                                      </p:stCondLst>
                                      <p:childTnLst>
                                        <p:set>
                                          <p:cBhvr>
                                            <p:cTn id="34" dur="1" fill="hold">
                                              <p:stCondLst>
                                                <p:cond delay="0"/>
                                              </p:stCondLst>
                                            </p:cTn>
                                            <p:tgtEl>
                                              <p:spTgt spid="60"/>
                                            </p:tgtEl>
                                            <p:attrNameLst>
                                              <p:attrName>style.visibility</p:attrName>
                                            </p:attrNameLst>
                                          </p:cBhvr>
                                          <p:to>
                                            <p:strVal val="visible"/>
                                          </p:to>
                                        </p:set>
                                        <p:anim calcmode="lin" valueType="num" p14:bounceEnd="50000">
                                          <p:cBhvr additive="base">
                                            <p:cTn id="35" dur="1000" fill="hold"/>
                                            <p:tgtEl>
                                              <p:spTgt spid="60"/>
                                            </p:tgtEl>
                                            <p:attrNameLst>
                                              <p:attrName>ppt_x</p:attrName>
                                            </p:attrNameLst>
                                          </p:cBhvr>
                                          <p:tavLst>
                                            <p:tav tm="0">
                                              <p:val>
                                                <p:strVal val="0-#ppt_w/2"/>
                                              </p:val>
                                            </p:tav>
                                            <p:tav tm="100000">
                                              <p:val>
                                                <p:strVal val="#ppt_x"/>
                                              </p:val>
                                            </p:tav>
                                          </p:tavLst>
                                        </p:anim>
                                        <p:anim calcmode="lin" valueType="num" p14:bounceEnd="50000">
                                          <p:cBhvr additive="base">
                                            <p:cTn id="36" dur="10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50000">
                                      <p:stCondLst>
                                        <p:cond delay="1000"/>
                                      </p:stCondLst>
                                      <p:childTnLst>
                                        <p:set>
                                          <p:cBhvr>
                                            <p:cTn id="38" dur="1" fill="hold">
                                              <p:stCondLst>
                                                <p:cond delay="0"/>
                                              </p:stCondLst>
                                            </p:cTn>
                                            <p:tgtEl>
                                              <p:spTgt spid="7"/>
                                            </p:tgtEl>
                                            <p:attrNameLst>
                                              <p:attrName>style.visibility</p:attrName>
                                            </p:attrNameLst>
                                          </p:cBhvr>
                                          <p:to>
                                            <p:strVal val="visible"/>
                                          </p:to>
                                        </p:set>
                                        <p:anim calcmode="lin" valueType="num" p14:bounceEnd="50000">
                                          <p:cBhvr additive="base">
                                            <p:cTn id="39"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40" dur="10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50000">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14:bounceEnd="50000">
                                          <p:cBhvr additive="base">
                                            <p:cTn id="43"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animBg="1"/>
          <p:bldP spid="5" grpId="0"/>
          <p:bldP spid="9"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1+#ppt_w/2"/>
                                              </p:val>
                                            </p:tav>
                                            <p:tav tm="100000">
                                              <p:val>
                                                <p:strVal val="#ppt_x"/>
                                              </p:val>
                                            </p:tav>
                                          </p:tavLst>
                                        </p:anim>
                                        <p:anim calcmode="lin" valueType="num">
                                          <p:cBhvr additive="base">
                                            <p:cTn id="8" dur="10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1000" fill="hold"/>
                                            <p:tgtEl>
                                              <p:spTgt spid="63"/>
                                            </p:tgtEl>
                                            <p:attrNameLst>
                                              <p:attrName>ppt_x</p:attrName>
                                            </p:attrNameLst>
                                          </p:cBhvr>
                                          <p:tavLst>
                                            <p:tav tm="0">
                                              <p:val>
                                                <p:strVal val="0-#ppt_w/2"/>
                                              </p:val>
                                            </p:tav>
                                            <p:tav tm="100000">
                                              <p:val>
                                                <p:strVal val="#ppt_x"/>
                                              </p:val>
                                            </p:tav>
                                          </p:tavLst>
                                        </p:anim>
                                        <p:anim calcmode="lin" valueType="num">
                                          <p:cBhvr additive="base">
                                            <p:cTn id="12" dur="10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1000" fill="hold"/>
                                            <p:tgtEl>
                                              <p:spTgt spid="62"/>
                                            </p:tgtEl>
                                            <p:attrNameLst>
                                              <p:attrName>ppt_x</p:attrName>
                                            </p:attrNameLst>
                                          </p:cBhvr>
                                          <p:tavLst>
                                            <p:tav tm="0">
                                              <p:val>
                                                <p:strVal val="1+#ppt_w/2"/>
                                              </p:val>
                                            </p:tav>
                                            <p:tav tm="100000">
                                              <p:val>
                                                <p:strVal val="#ppt_x"/>
                                              </p:val>
                                            </p:tav>
                                          </p:tavLst>
                                        </p:anim>
                                        <p:anim calcmode="lin" valueType="num">
                                          <p:cBhvr additive="base">
                                            <p:cTn id="16" dur="10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1000" fill="hold"/>
                                            <p:tgtEl>
                                              <p:spTgt spid="66"/>
                                            </p:tgtEl>
                                            <p:attrNameLst>
                                              <p:attrName>ppt_x</p:attrName>
                                            </p:attrNameLst>
                                          </p:cBhvr>
                                          <p:tavLst>
                                            <p:tav tm="0">
                                              <p:val>
                                                <p:strVal val="0-#ppt_w/2"/>
                                              </p:val>
                                            </p:tav>
                                            <p:tav tm="100000">
                                              <p:val>
                                                <p:strVal val="#ppt_x"/>
                                              </p:val>
                                            </p:tav>
                                          </p:tavLst>
                                        </p:anim>
                                        <p:anim calcmode="lin" valueType="num">
                                          <p:cBhvr additive="base">
                                            <p:cTn id="20" dur="10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1+#ppt_w/2"/>
                                              </p:val>
                                            </p:tav>
                                            <p:tav tm="100000">
                                              <p:val>
                                                <p:strVal val="#ppt_x"/>
                                              </p:val>
                                            </p:tav>
                                          </p:tavLst>
                                        </p:anim>
                                        <p:anim calcmode="lin" valueType="num">
                                          <p:cBhvr additive="base">
                                            <p:cTn id="28" dur="10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80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1000" fill="hold"/>
                                            <p:tgtEl>
                                              <p:spTgt spid="60"/>
                                            </p:tgtEl>
                                            <p:attrNameLst>
                                              <p:attrName>ppt_x</p:attrName>
                                            </p:attrNameLst>
                                          </p:cBhvr>
                                          <p:tavLst>
                                            <p:tav tm="0">
                                              <p:val>
                                                <p:strVal val="0-#ppt_w/2"/>
                                              </p:val>
                                            </p:tav>
                                            <p:tav tm="100000">
                                              <p:val>
                                                <p:strVal val="#ppt_x"/>
                                              </p:val>
                                            </p:tav>
                                          </p:tavLst>
                                        </p:anim>
                                        <p:anim calcmode="lin" valueType="num">
                                          <p:cBhvr additive="base">
                                            <p:cTn id="36" dur="10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0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000" fill="hold"/>
                                            <p:tgtEl>
                                              <p:spTgt spid="7"/>
                                            </p:tgtEl>
                                            <p:attrNameLst>
                                              <p:attrName>ppt_x</p:attrName>
                                            </p:attrNameLst>
                                          </p:cBhvr>
                                          <p:tavLst>
                                            <p:tav tm="0">
                                              <p:val>
                                                <p:strVal val="0-#ppt_w/2"/>
                                              </p:val>
                                            </p:tav>
                                            <p:tav tm="100000">
                                              <p:val>
                                                <p:strVal val="#ppt_x"/>
                                              </p:val>
                                            </p:tav>
                                          </p:tavLst>
                                        </p:anim>
                                        <p:anim calcmode="lin" valueType="num">
                                          <p:cBhvr additive="base">
                                            <p:cTn id="40" dur="10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000" fill="hold"/>
                                            <p:tgtEl>
                                              <p:spTgt spid="9"/>
                                            </p:tgtEl>
                                            <p:attrNameLst>
                                              <p:attrName>ppt_x</p:attrName>
                                            </p:attrNameLst>
                                          </p:cBhvr>
                                          <p:tavLst>
                                            <p:tav tm="0">
                                              <p:val>
                                                <p:strVal val="1+#ppt_w/2"/>
                                              </p:val>
                                            </p:tav>
                                            <p:tav tm="100000">
                                              <p:val>
                                                <p:strVal val="#ppt_x"/>
                                              </p:val>
                                            </p:tav>
                                          </p:tavLst>
                                        </p:anim>
                                        <p:anim calcmode="lin" valueType="num">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animBg="1"/>
          <p:bldP spid="5" grpId="0"/>
          <p:bldP spid="9" grpId="0" animBg="1"/>
          <p:bldP spid="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C5F2F7-3A54-0540-6268-561862EE18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3" name="9Slide.vn 1">
            <a:extLst>
              <a:ext uri="{FF2B5EF4-FFF2-40B4-BE49-F238E27FC236}">
                <a16:creationId xmlns:a16="http://schemas.microsoft.com/office/drawing/2014/main" id="{F4FA20E0-560D-FB9A-EE6E-B4FE26436AD0}"/>
              </a:ext>
            </a:extLst>
          </p:cNvPr>
          <p:cNvSpPr txBox="1">
            <a:spLocks/>
          </p:cNvSpPr>
          <p:nvPr/>
        </p:nvSpPr>
        <p:spPr>
          <a:xfrm>
            <a:off x="152400" y="361950"/>
            <a:ext cx="4792534" cy="586476"/>
          </a:xfrm>
          <a:prstGeom prst="round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FFC000"/>
                </a:solidFill>
              </a:rPr>
              <a:t>Yêu</a:t>
            </a:r>
            <a:r>
              <a:rPr lang="en-GB" sz="4000" dirty="0">
                <a:solidFill>
                  <a:srgbClr val="FFC000"/>
                </a:solidFill>
              </a:rPr>
              <a:t> </a:t>
            </a:r>
            <a:r>
              <a:rPr lang="en-GB" sz="4000" dirty="0" err="1">
                <a:solidFill>
                  <a:srgbClr val="FFC000"/>
                </a:solidFill>
              </a:rPr>
              <a:t>cầu</a:t>
            </a:r>
            <a:r>
              <a:rPr lang="en-GB" sz="4000" dirty="0">
                <a:solidFill>
                  <a:srgbClr val="FFC000"/>
                </a:solidFill>
              </a:rPr>
              <a:t> phi </a:t>
            </a:r>
            <a:r>
              <a:rPr lang="en-GB" sz="4000" dirty="0" err="1">
                <a:solidFill>
                  <a:srgbClr val="FFC000"/>
                </a:solidFill>
              </a:rPr>
              <a:t>chức</a:t>
            </a:r>
            <a:r>
              <a:rPr lang="en-GB" sz="4000" dirty="0">
                <a:solidFill>
                  <a:srgbClr val="FFC000"/>
                </a:solidFill>
              </a:rPr>
              <a:t> </a:t>
            </a:r>
            <a:r>
              <a:rPr lang="en-GB" sz="4000" dirty="0" err="1">
                <a:solidFill>
                  <a:srgbClr val="FFC000"/>
                </a:solidFill>
              </a:rPr>
              <a:t>năng</a:t>
            </a:r>
            <a:endParaRPr lang="en-GB" sz="4000" dirty="0">
              <a:solidFill>
                <a:srgbClr val="FFC000"/>
              </a:solidFill>
            </a:endParaRPr>
          </a:p>
        </p:txBody>
      </p:sp>
      <p:grpSp>
        <p:nvGrpSpPr>
          <p:cNvPr id="4" name="Group 3">
            <a:extLst>
              <a:ext uri="{FF2B5EF4-FFF2-40B4-BE49-F238E27FC236}">
                <a16:creationId xmlns:a16="http://schemas.microsoft.com/office/drawing/2014/main" id="{65940F82-61CB-473A-5789-36CB6F3E658F}"/>
              </a:ext>
            </a:extLst>
          </p:cNvPr>
          <p:cNvGrpSpPr/>
          <p:nvPr/>
        </p:nvGrpSpPr>
        <p:grpSpPr>
          <a:xfrm>
            <a:off x="1219200" y="1455685"/>
            <a:ext cx="6400800" cy="2563865"/>
            <a:chOff x="380998" y="1123951"/>
            <a:chExt cx="3810001" cy="3048000"/>
          </a:xfrm>
        </p:grpSpPr>
        <p:sp>
          <p:nvSpPr>
            <p:cNvPr id="5" name="Rounded Rectangle 10">
              <a:extLst>
                <a:ext uri="{FF2B5EF4-FFF2-40B4-BE49-F238E27FC236}">
                  <a16:creationId xmlns:a16="http://schemas.microsoft.com/office/drawing/2014/main" id="{5124C3DD-513C-33A0-3837-528964E4C709}"/>
                </a:ext>
              </a:extLst>
            </p:cNvPr>
            <p:cNvSpPr/>
            <p:nvPr/>
          </p:nvSpPr>
          <p:spPr>
            <a:xfrm>
              <a:off x="380998" y="1123951"/>
              <a:ext cx="3810001" cy="3048000"/>
            </a:xfrm>
            <a:prstGeom prst="roundRect">
              <a:avLst>
                <a:gd name="adj" fmla="val 38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316B2AEF-9456-CDCE-A3D8-7892B7316B0A}"/>
                </a:ext>
              </a:extLst>
            </p:cNvPr>
            <p:cNvSpPr txBox="1"/>
            <p:nvPr/>
          </p:nvSpPr>
          <p:spPr>
            <a:xfrm>
              <a:off x="426355" y="1563691"/>
              <a:ext cx="3719287" cy="2168519"/>
            </a:xfrm>
            <a:prstGeom prst="rect">
              <a:avLst/>
            </a:prstGeom>
            <a:noFill/>
          </p:spPr>
          <p:txBody>
            <a:bodyPr wrap="square" rtlCol="0" anchor="ctr">
              <a:spAutoFit/>
            </a:bodyPr>
            <a:lstStyle/>
            <a:p>
              <a:pPr marL="342900" indent="-342900" algn="just">
                <a:lnSpc>
                  <a:spcPct val="150000"/>
                </a:lnSpc>
                <a:buClr>
                  <a:schemeClr val="tx1">
                    <a:lumMod val="75000"/>
                    <a:lumOff val="25000"/>
                  </a:schemeClr>
                </a:buClr>
                <a:buFont typeface="Wingdings 2" panose="05020102010507070707" pitchFamily="18" charset="2"/>
                <a:buChar char=""/>
              </a:pPr>
              <a:r>
                <a:rPr lang="vi-VN" sz="2000">
                  <a:solidFill>
                    <a:schemeClr val="tx1"/>
                  </a:solidFill>
                </a:rPr>
                <a:t>Hiệu </a:t>
              </a:r>
              <a:r>
                <a:rPr lang="vi-VN" sz="2000" dirty="0">
                  <a:solidFill>
                    <a:schemeClr val="tx1"/>
                  </a:solidFill>
                </a:rPr>
                <a:t>suất cao, các thao tác xử lí nhanh chóng.</a:t>
              </a:r>
            </a:p>
            <a:p>
              <a:pPr marL="342900" indent="-342900" algn="just">
                <a:lnSpc>
                  <a:spcPct val="150000"/>
                </a:lnSpc>
                <a:buClr>
                  <a:schemeClr val="tx1">
                    <a:lumMod val="75000"/>
                    <a:lumOff val="25000"/>
                  </a:schemeClr>
                </a:buClr>
                <a:buFont typeface="Wingdings 2" panose="05020102010507070707" pitchFamily="18" charset="2"/>
                <a:buChar char=""/>
              </a:pPr>
              <a:r>
                <a:rPr lang="vi-VN" sz="2000" dirty="0">
                  <a:solidFill>
                    <a:schemeClr val="tx1"/>
                  </a:solidFill>
                </a:rPr>
                <a:t>Phục vụ liên tục 24/7.</a:t>
              </a:r>
            </a:p>
            <a:p>
              <a:pPr marL="342900" indent="-342900" algn="just">
                <a:lnSpc>
                  <a:spcPct val="150000"/>
                </a:lnSpc>
                <a:buClr>
                  <a:schemeClr val="tx1">
                    <a:lumMod val="75000"/>
                    <a:lumOff val="25000"/>
                  </a:schemeClr>
                </a:buClr>
                <a:buFont typeface="Wingdings 2" panose="05020102010507070707" pitchFamily="18" charset="2"/>
                <a:buChar char=""/>
              </a:pPr>
              <a:r>
                <a:rPr lang="vi-VN" sz="2000" dirty="0">
                  <a:solidFill>
                    <a:schemeClr val="tx1"/>
                  </a:solidFill>
                </a:rPr>
                <a:t>Đảm bảo tính chính tác và bảo mật.</a:t>
              </a:r>
            </a:p>
            <a:p>
              <a:pPr marL="342900" indent="-342900" algn="just">
                <a:lnSpc>
                  <a:spcPct val="150000"/>
                </a:lnSpc>
                <a:buClr>
                  <a:schemeClr val="tx1">
                    <a:lumMod val="75000"/>
                    <a:lumOff val="25000"/>
                  </a:schemeClr>
                </a:buClr>
                <a:buFont typeface="Wingdings 2" panose="05020102010507070707" pitchFamily="18" charset="2"/>
                <a:buChar char=""/>
              </a:pPr>
              <a:r>
                <a:rPr lang="vi-VN" sz="2000" dirty="0">
                  <a:solidFill>
                    <a:schemeClr val="tx1"/>
                  </a:solidFill>
                </a:rPr>
                <a:t>Giao diện thân thiện, tiện dụng.</a:t>
              </a:r>
            </a:p>
            <a:p>
              <a:pPr marL="342900" indent="-342900" algn="just">
                <a:lnSpc>
                  <a:spcPct val="150000"/>
                </a:lnSpc>
                <a:buClr>
                  <a:schemeClr val="tx1">
                    <a:lumMod val="75000"/>
                    <a:lumOff val="25000"/>
                  </a:schemeClr>
                </a:buClr>
                <a:buFont typeface="Wingdings 2" panose="05020102010507070707" pitchFamily="18" charset="2"/>
                <a:buChar char=""/>
              </a:pPr>
              <a:r>
                <a:rPr lang="vi-VN" sz="2000" dirty="0">
                  <a:solidFill>
                    <a:schemeClr val="tx1"/>
                  </a:solidFill>
                </a:rPr>
                <a:t>Đảm bảo tối ưu phần mềm, kiểm soát và cập nhật.</a:t>
              </a:r>
            </a:p>
          </p:txBody>
        </p:sp>
      </p:grpSp>
      <p:pic>
        <p:nvPicPr>
          <p:cNvPr id="7" name="9Slide.vn 4">
            <a:extLst>
              <a:ext uri="{FF2B5EF4-FFF2-40B4-BE49-F238E27FC236}">
                <a16:creationId xmlns:a16="http://schemas.microsoft.com/office/drawing/2014/main" id="{14AC2710-99F7-5074-41CF-77C7DBC745E5}"/>
              </a:ext>
            </a:extLst>
          </p:cNvPr>
          <p:cNvPicPr preferRelativeResize="0"/>
          <p:nvPr/>
        </p:nvPicPr>
        <p:blipFill>
          <a:blip r:embed="rId2">
            <a:alphaModFix/>
          </a:blip>
          <a:stretch>
            <a:fillRect/>
          </a:stretch>
        </p:blipFill>
        <p:spPr>
          <a:xfrm>
            <a:off x="4703896" y="87431"/>
            <a:ext cx="482075" cy="525200"/>
          </a:xfrm>
          <a:prstGeom prst="rect">
            <a:avLst/>
          </a:prstGeom>
          <a:noFill/>
          <a:ln>
            <a:noFill/>
          </a:ln>
        </p:spPr>
      </p:pic>
    </p:spTree>
    <p:extLst>
      <p:ext uri="{BB962C8B-B14F-4D97-AF65-F5344CB8AC3E}">
        <p14:creationId xmlns:p14="http://schemas.microsoft.com/office/powerpoint/2010/main" val="29941874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8" presetClass="emph" presetSubtype="0" repeatCount="indefinite" fill="hold" nodeType="withEffect">
                                      <p:stCondLst>
                                        <p:cond delay="0"/>
                                      </p:stCondLst>
                                      <p:childTnLst>
                                        <p:animRot by="21600000">
                                          <p:cBhvr>
                                            <p:cTn id="18" dur="1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8" presetClass="emph" presetSubtype="0" repeatCount="indefinite" fill="hold" nodeType="withEffect">
                                      <p:stCondLst>
                                        <p:cond delay="0"/>
                                      </p:stCondLst>
                                      <p:childTnLst>
                                        <p:animRot by="21600000">
                                          <p:cBhvr>
                                            <p:cTn id="18" dur="1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7" name="9Slide.vn 4"/>
          <p:cNvPicPr preferRelativeResize="0"/>
          <p:nvPr/>
        </p:nvPicPr>
        <p:blipFill>
          <a:blip r:embed="rId3">
            <a:alphaModFix/>
          </a:blip>
          <a:stretch>
            <a:fillRect/>
          </a:stretch>
        </p:blipFill>
        <p:spPr>
          <a:xfrm>
            <a:off x="5790680" y="2449022"/>
            <a:ext cx="145275" cy="423000"/>
          </a:xfrm>
          <a:prstGeom prst="rect">
            <a:avLst/>
          </a:prstGeom>
          <a:noFill/>
          <a:ln>
            <a:noFill/>
          </a:ln>
        </p:spPr>
      </p:pic>
      <p:sp>
        <p:nvSpPr>
          <p:cNvPr id="5" name="9Slide.vn 1">
            <a:extLst>
              <a:ext uri="{FF2B5EF4-FFF2-40B4-BE49-F238E27FC236}">
                <a16:creationId xmlns:a16="http://schemas.microsoft.com/office/drawing/2014/main" id="{C7BF12A1-E4F5-A19F-679C-4484BB205654}"/>
              </a:ext>
            </a:extLst>
          </p:cNvPr>
          <p:cNvSpPr txBox="1">
            <a:spLocks/>
          </p:cNvSpPr>
          <p:nvPr/>
        </p:nvSpPr>
        <p:spPr>
          <a:xfrm>
            <a:off x="143244" y="2219350"/>
            <a:ext cx="5720073" cy="704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r>
              <a:rPr lang="en-GB" sz="4800" dirty="0"/>
              <a:t>II</a:t>
            </a:r>
            <a:r>
              <a:rPr lang="en-GB" sz="4800"/>
              <a:t>. Thiết kế</a:t>
            </a:r>
            <a:endParaRPr lang="en-GB" sz="4800" dirty="0"/>
          </a:p>
        </p:txBody>
      </p:sp>
      <p:pic>
        <p:nvPicPr>
          <p:cNvPr id="2" name="9Slide.vn 3">
            <a:extLst>
              <a:ext uri="{FF2B5EF4-FFF2-40B4-BE49-F238E27FC236}">
                <a16:creationId xmlns:a16="http://schemas.microsoft.com/office/drawing/2014/main" id="{47EBCFEC-5252-6B7A-B7AC-262411AD631B}"/>
              </a:ext>
            </a:extLst>
          </p:cNvPr>
          <p:cNvPicPr preferRelativeResize="0"/>
          <p:nvPr/>
        </p:nvPicPr>
        <p:blipFill>
          <a:blip r:embed="rId4">
            <a:alphaModFix/>
          </a:blip>
          <a:stretch>
            <a:fillRect/>
          </a:stretch>
        </p:blipFill>
        <p:spPr>
          <a:xfrm>
            <a:off x="5722705" y="2045304"/>
            <a:ext cx="2219340" cy="1159800"/>
          </a:xfrm>
          <a:prstGeom prst="rect">
            <a:avLst/>
          </a:prstGeom>
          <a:noFill/>
          <a:ln>
            <a:noFill/>
          </a:ln>
        </p:spPr>
      </p:pic>
      <p:pic>
        <p:nvPicPr>
          <p:cNvPr id="3" name="9Slide.vn 5">
            <a:extLst>
              <a:ext uri="{FF2B5EF4-FFF2-40B4-BE49-F238E27FC236}">
                <a16:creationId xmlns:a16="http://schemas.microsoft.com/office/drawing/2014/main" id="{98BF6979-DAA0-828F-3F49-D83033F3036D}"/>
              </a:ext>
            </a:extLst>
          </p:cNvPr>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3012762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6" presetClass="emph" presetSubtype="0" repeatCount="indefinite" fill="hold" nodeType="withEffect">
                                      <p:stCondLst>
                                        <p:cond delay="0"/>
                                      </p:stCondLst>
                                      <p:childTnLst>
                                        <p:animEffect transition="out" filter="fade">
                                          <p:cBhvr>
                                            <p:cTn id="10" dur="750" tmFilter="0, 0; .2, .5; .8, .5; 1, 0"/>
                                            <p:tgtEl>
                                              <p:spTgt spid="3"/>
                                            </p:tgtEl>
                                          </p:cBhvr>
                                        </p:animEffect>
                                        <p:animScale>
                                          <p:cBhvr>
                                            <p:cTn id="11" dur="375" autoRev="1" fill="hold"/>
                                            <p:tgtEl>
                                              <p:spTgt spid="3"/>
                                            </p:tgtEl>
                                          </p:cBhvr>
                                          <p:by x="105000" y="105000"/>
                                        </p:animScale>
                                      </p:childTnLst>
                                    </p:cTn>
                                  </p:par>
                                  <p:par>
                                    <p:cTn id="12" presetID="32" presetClass="emph" presetSubtype="0" repeatCount="indefinite" fill="hold" nodeType="withEffect">
                                      <p:stCondLst>
                                        <p:cond delay="0"/>
                                      </p:stCondLst>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par>
                                    <p:cTn id="18" presetID="32" presetClass="emph" presetSubtype="0" repeatCount="indefinite" fill="hold" nodeType="withEffect">
                                      <p:stCondLst>
                                        <p:cond delay="0"/>
                                      </p:stCondLst>
                                      <p:childTnLst>
                                        <p:animRot by="120000">
                                          <p:cBhvr>
                                            <p:cTn id="19" dur="150" fill="hold">
                                              <p:stCondLst>
                                                <p:cond delay="0"/>
                                              </p:stCondLst>
                                            </p:cTn>
                                            <p:tgtEl>
                                              <p:spTgt spid="3"/>
                                            </p:tgtEl>
                                            <p:attrNameLst>
                                              <p:attrName>r</p:attrName>
                                            </p:attrNameLst>
                                          </p:cBhvr>
                                        </p:animRot>
                                        <p:animRot by="-240000">
                                          <p:cBhvr>
                                            <p:cTn id="20" dur="300" fill="hold">
                                              <p:stCondLst>
                                                <p:cond delay="300"/>
                                              </p:stCondLst>
                                            </p:cTn>
                                            <p:tgtEl>
                                              <p:spTgt spid="3"/>
                                            </p:tgtEl>
                                            <p:attrNameLst>
                                              <p:attrName>r</p:attrName>
                                            </p:attrNameLst>
                                          </p:cBhvr>
                                        </p:animRot>
                                        <p:animRot by="240000">
                                          <p:cBhvr>
                                            <p:cTn id="21" dur="300" fill="hold">
                                              <p:stCondLst>
                                                <p:cond delay="600"/>
                                              </p:stCondLst>
                                            </p:cTn>
                                            <p:tgtEl>
                                              <p:spTgt spid="3"/>
                                            </p:tgtEl>
                                            <p:attrNameLst>
                                              <p:attrName>r</p:attrName>
                                            </p:attrNameLst>
                                          </p:cBhvr>
                                        </p:animRot>
                                        <p:animRot by="-240000">
                                          <p:cBhvr>
                                            <p:cTn id="22" dur="300" fill="hold">
                                              <p:stCondLst>
                                                <p:cond delay="900"/>
                                              </p:stCondLst>
                                            </p:cTn>
                                            <p:tgtEl>
                                              <p:spTgt spid="3"/>
                                            </p:tgtEl>
                                            <p:attrNameLst>
                                              <p:attrName>r</p:attrName>
                                            </p:attrNameLst>
                                          </p:cBhvr>
                                        </p:animRot>
                                        <p:animRot by="120000">
                                          <p:cBhvr>
                                            <p:cTn id="23" dur="300" fill="hold">
                                              <p:stCondLst>
                                                <p:cond delay="12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6" presetClass="emph" presetSubtype="0" repeatCount="indefinite" fill="hold" nodeType="withEffect">
                                      <p:stCondLst>
                                        <p:cond delay="0"/>
                                      </p:stCondLst>
                                      <p:childTnLst>
                                        <p:animEffect transition="out" filter="fade">
                                          <p:cBhvr>
                                            <p:cTn id="10" dur="750" tmFilter="0, 0; .2, .5; .8, .5; 1, 0"/>
                                            <p:tgtEl>
                                              <p:spTgt spid="3"/>
                                            </p:tgtEl>
                                          </p:cBhvr>
                                        </p:animEffect>
                                        <p:animScale>
                                          <p:cBhvr>
                                            <p:cTn id="11" dur="375" autoRev="1" fill="hold"/>
                                            <p:tgtEl>
                                              <p:spTgt spid="3"/>
                                            </p:tgtEl>
                                          </p:cBhvr>
                                          <p:by x="105000" y="105000"/>
                                        </p:animScale>
                                      </p:childTnLst>
                                    </p:cTn>
                                  </p:par>
                                  <p:par>
                                    <p:cTn id="12" presetID="32" presetClass="emph" presetSubtype="0" repeatCount="indefinite" fill="hold" nodeType="withEffect">
                                      <p:stCondLst>
                                        <p:cond delay="0"/>
                                      </p:stCondLst>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par>
                                    <p:cTn id="18" presetID="32" presetClass="emph" presetSubtype="0" repeatCount="indefinite" fill="hold" nodeType="withEffect">
                                      <p:stCondLst>
                                        <p:cond delay="0"/>
                                      </p:stCondLst>
                                      <p:childTnLst>
                                        <p:animRot by="120000">
                                          <p:cBhvr>
                                            <p:cTn id="19" dur="150" fill="hold">
                                              <p:stCondLst>
                                                <p:cond delay="0"/>
                                              </p:stCondLst>
                                            </p:cTn>
                                            <p:tgtEl>
                                              <p:spTgt spid="3"/>
                                            </p:tgtEl>
                                            <p:attrNameLst>
                                              <p:attrName>r</p:attrName>
                                            </p:attrNameLst>
                                          </p:cBhvr>
                                        </p:animRot>
                                        <p:animRot by="-240000">
                                          <p:cBhvr>
                                            <p:cTn id="20" dur="300" fill="hold">
                                              <p:stCondLst>
                                                <p:cond delay="300"/>
                                              </p:stCondLst>
                                            </p:cTn>
                                            <p:tgtEl>
                                              <p:spTgt spid="3"/>
                                            </p:tgtEl>
                                            <p:attrNameLst>
                                              <p:attrName>r</p:attrName>
                                            </p:attrNameLst>
                                          </p:cBhvr>
                                        </p:animRot>
                                        <p:animRot by="240000">
                                          <p:cBhvr>
                                            <p:cTn id="21" dur="300" fill="hold">
                                              <p:stCondLst>
                                                <p:cond delay="600"/>
                                              </p:stCondLst>
                                            </p:cTn>
                                            <p:tgtEl>
                                              <p:spTgt spid="3"/>
                                            </p:tgtEl>
                                            <p:attrNameLst>
                                              <p:attrName>r</p:attrName>
                                            </p:attrNameLst>
                                          </p:cBhvr>
                                        </p:animRot>
                                        <p:animRot by="-240000">
                                          <p:cBhvr>
                                            <p:cTn id="22" dur="300" fill="hold">
                                              <p:stCondLst>
                                                <p:cond delay="900"/>
                                              </p:stCondLst>
                                            </p:cTn>
                                            <p:tgtEl>
                                              <p:spTgt spid="3"/>
                                            </p:tgtEl>
                                            <p:attrNameLst>
                                              <p:attrName>r</p:attrName>
                                            </p:attrNameLst>
                                          </p:cBhvr>
                                        </p:animRot>
                                        <p:animRot by="120000">
                                          <p:cBhvr>
                                            <p:cTn id="23" dur="300" fill="hold">
                                              <p:stCondLst>
                                                <p:cond delay="12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3A159B-02C3-8BB0-C6E0-B1355568D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9Slide.vn 1">
            <a:extLst>
              <a:ext uri="{FF2B5EF4-FFF2-40B4-BE49-F238E27FC236}">
                <a16:creationId xmlns:a16="http://schemas.microsoft.com/office/drawing/2014/main" id="{E2EE6631-96A9-5BD0-96C9-4EDF59FA23AB}"/>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US" sz="4000">
                <a:solidFill>
                  <a:srgbClr val="1935BE"/>
                </a:solidFill>
              </a:rPr>
              <a:t>BPM</a:t>
            </a:r>
            <a:endParaRPr lang="en-GB" sz="4000" dirty="0">
              <a:solidFill>
                <a:srgbClr val="1935BE"/>
              </a:solidFill>
            </a:endParaRPr>
          </a:p>
        </p:txBody>
      </p:sp>
      <p:pic>
        <p:nvPicPr>
          <p:cNvPr id="4" name="9Slide.vn 4">
            <a:extLst>
              <a:ext uri="{FF2B5EF4-FFF2-40B4-BE49-F238E27FC236}">
                <a16:creationId xmlns:a16="http://schemas.microsoft.com/office/drawing/2014/main" id="{2653DB45-B786-CEF6-E782-639ACE49026D}"/>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6" name="9Slide.vn 1">
            <a:extLst>
              <a:ext uri="{FF2B5EF4-FFF2-40B4-BE49-F238E27FC236}">
                <a16:creationId xmlns:a16="http://schemas.microsoft.com/office/drawing/2014/main" id="{DEDF5A54-AF11-510D-5290-686C568624B9}"/>
              </a:ext>
            </a:extLst>
          </p:cNvPr>
          <p:cNvSpPr txBox="1">
            <a:spLocks/>
          </p:cNvSpPr>
          <p:nvPr/>
        </p:nvSpPr>
        <p:spPr>
          <a:xfrm>
            <a:off x="289500" y="395898"/>
            <a:ext cx="4053899"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US" sz="4000">
                <a:solidFill>
                  <a:srgbClr val="1935BE"/>
                </a:solidFill>
              </a:rPr>
              <a:t>Xử lý nhập hàng</a:t>
            </a:r>
            <a:endParaRPr lang="en-GB" sz="4000" dirty="0">
              <a:solidFill>
                <a:srgbClr val="1935BE"/>
              </a:solidFill>
            </a:endParaRPr>
          </a:p>
        </p:txBody>
      </p:sp>
      <p:pic>
        <p:nvPicPr>
          <p:cNvPr id="5" name="Picture 4">
            <a:extLst>
              <a:ext uri="{FF2B5EF4-FFF2-40B4-BE49-F238E27FC236}">
                <a16:creationId xmlns:a16="http://schemas.microsoft.com/office/drawing/2014/main" id="{3E87B498-E90B-E82B-BAA2-D6CF72C0C1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084741"/>
            <a:ext cx="5648325" cy="3672840"/>
          </a:xfrm>
          <a:prstGeom prst="rect">
            <a:avLst/>
          </a:prstGeom>
          <a:noFill/>
          <a:ln>
            <a:noFill/>
          </a:ln>
        </p:spPr>
      </p:pic>
    </p:spTree>
    <p:extLst>
      <p:ext uri="{BB962C8B-B14F-4D97-AF65-F5344CB8AC3E}">
        <p14:creationId xmlns:p14="http://schemas.microsoft.com/office/powerpoint/2010/main" val="5023772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3A159B-02C3-8BB0-C6E0-B1355568D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9Slide.vn 1">
            <a:extLst>
              <a:ext uri="{FF2B5EF4-FFF2-40B4-BE49-F238E27FC236}">
                <a16:creationId xmlns:a16="http://schemas.microsoft.com/office/drawing/2014/main" id="{E2EE6631-96A9-5BD0-96C9-4EDF59FA23AB}"/>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US" sz="4000">
                <a:solidFill>
                  <a:srgbClr val="1935BE"/>
                </a:solidFill>
              </a:rPr>
              <a:t>BPM</a:t>
            </a:r>
            <a:endParaRPr lang="en-GB" sz="4000" dirty="0">
              <a:solidFill>
                <a:srgbClr val="1935BE"/>
              </a:solidFill>
            </a:endParaRPr>
          </a:p>
        </p:txBody>
      </p:sp>
      <p:pic>
        <p:nvPicPr>
          <p:cNvPr id="4" name="9Slide.vn 4">
            <a:extLst>
              <a:ext uri="{FF2B5EF4-FFF2-40B4-BE49-F238E27FC236}">
                <a16:creationId xmlns:a16="http://schemas.microsoft.com/office/drawing/2014/main" id="{2653DB45-B786-CEF6-E782-639ACE49026D}"/>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6" name="9Slide.vn 1">
            <a:extLst>
              <a:ext uri="{FF2B5EF4-FFF2-40B4-BE49-F238E27FC236}">
                <a16:creationId xmlns:a16="http://schemas.microsoft.com/office/drawing/2014/main" id="{DEDF5A54-AF11-510D-5290-686C568624B9}"/>
              </a:ext>
            </a:extLst>
          </p:cNvPr>
          <p:cNvSpPr txBox="1">
            <a:spLocks/>
          </p:cNvSpPr>
          <p:nvPr/>
        </p:nvSpPr>
        <p:spPr>
          <a:xfrm>
            <a:off x="228600" y="133350"/>
            <a:ext cx="3200400" cy="1027656"/>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US" sz="4000">
                <a:solidFill>
                  <a:srgbClr val="1935BE"/>
                </a:solidFill>
              </a:rPr>
              <a:t>Quy trình mua </a:t>
            </a:r>
          </a:p>
          <a:p>
            <a:pPr algn="ctr"/>
            <a:r>
              <a:rPr lang="en-US" sz="4000">
                <a:solidFill>
                  <a:srgbClr val="1935BE"/>
                </a:solidFill>
              </a:rPr>
              <a:t>và thanh toán</a:t>
            </a:r>
            <a:endParaRPr lang="en-GB" sz="4000" dirty="0">
              <a:solidFill>
                <a:srgbClr val="1935BE"/>
              </a:solidFill>
            </a:endParaRPr>
          </a:p>
        </p:txBody>
      </p:sp>
      <p:pic>
        <p:nvPicPr>
          <p:cNvPr id="7" name="Picture 6">
            <a:extLst>
              <a:ext uri="{FF2B5EF4-FFF2-40B4-BE49-F238E27FC236}">
                <a16:creationId xmlns:a16="http://schemas.microsoft.com/office/drawing/2014/main" id="{5C88AD11-1FDF-5A79-F128-1910BA96AB24}"/>
              </a:ext>
            </a:extLst>
          </p:cNvPr>
          <p:cNvPicPr>
            <a:picLocks noChangeAspect="1"/>
          </p:cNvPicPr>
          <p:nvPr/>
        </p:nvPicPr>
        <p:blipFill>
          <a:blip r:embed="rId3"/>
          <a:stretch>
            <a:fillRect/>
          </a:stretch>
        </p:blipFill>
        <p:spPr>
          <a:xfrm>
            <a:off x="3505200" y="133350"/>
            <a:ext cx="5638800" cy="4616501"/>
          </a:xfrm>
          <a:prstGeom prst="rect">
            <a:avLst/>
          </a:prstGeom>
        </p:spPr>
      </p:pic>
    </p:spTree>
    <p:extLst>
      <p:ext uri="{BB962C8B-B14F-4D97-AF65-F5344CB8AC3E}">
        <p14:creationId xmlns:p14="http://schemas.microsoft.com/office/powerpoint/2010/main" val="37876301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AED4-CBA4-1248-DEDD-F037F9A72D59}"/>
              </a:ext>
            </a:extLst>
          </p:cNvPr>
          <p:cNvSpPr>
            <a:spLocks noGrp="1"/>
          </p:cNvSpPr>
          <p:nvPr>
            <p:ph type="title"/>
          </p:nvPr>
        </p:nvSpPr>
        <p:spPr>
          <a:xfrm>
            <a:off x="152400" y="-190650"/>
            <a:ext cx="5029200" cy="857400"/>
          </a:xfrm>
        </p:spPr>
        <p:txBody>
          <a:bodyPr/>
          <a:lstStyle/>
          <a:p>
            <a:r>
              <a:rPr lang="en-VN"/>
              <a:t>Diagram</a:t>
            </a:r>
            <a:r>
              <a:rPr lang="vi-VN"/>
              <a:t> trong SQL -Sever</a:t>
            </a:r>
            <a:endParaRPr lang="en-VN" dirty="0"/>
          </a:p>
        </p:txBody>
      </p:sp>
      <p:sp>
        <p:nvSpPr>
          <p:cNvPr id="3" name="Slide Number Placeholder 2">
            <a:extLst>
              <a:ext uri="{FF2B5EF4-FFF2-40B4-BE49-F238E27FC236}">
                <a16:creationId xmlns:a16="http://schemas.microsoft.com/office/drawing/2014/main" id="{87CE1980-C435-543C-D2FD-1886D2981E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3D0107F4-49FB-966A-2D7E-7C1DAF1AB2C5}"/>
              </a:ext>
            </a:extLst>
          </p:cNvPr>
          <p:cNvPicPr>
            <a:picLocks noChangeAspect="1"/>
          </p:cNvPicPr>
          <p:nvPr/>
        </p:nvPicPr>
        <p:blipFill>
          <a:blip r:embed="rId2"/>
          <a:stretch>
            <a:fillRect/>
          </a:stretch>
        </p:blipFill>
        <p:spPr>
          <a:xfrm>
            <a:off x="1600200" y="892861"/>
            <a:ext cx="5943600" cy="3856990"/>
          </a:xfrm>
          <a:prstGeom prst="rect">
            <a:avLst/>
          </a:prstGeom>
        </p:spPr>
      </p:pic>
    </p:spTree>
    <p:extLst>
      <p:ext uri="{BB962C8B-B14F-4D97-AF65-F5344CB8AC3E}">
        <p14:creationId xmlns:p14="http://schemas.microsoft.com/office/powerpoint/2010/main" val="62129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9Slide.vn 1">
            <a:extLst>
              <a:ext uri="{FF2B5EF4-FFF2-40B4-BE49-F238E27FC236}">
                <a16:creationId xmlns:a16="http://schemas.microsoft.com/office/drawing/2014/main" id="{EC02BAC6-504E-88D9-D314-F6B707FEE3C3}"/>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GB" sz="4000">
                <a:solidFill>
                  <a:srgbClr val="1935BE"/>
                </a:solidFill>
              </a:rPr>
              <a:t>CDM</a:t>
            </a:r>
            <a:endParaRPr lang="en-GB" sz="4000" dirty="0">
              <a:solidFill>
                <a:srgbClr val="1935BE"/>
              </a:solidFill>
            </a:endParaRPr>
          </a:p>
        </p:txBody>
      </p:sp>
      <p:pic>
        <p:nvPicPr>
          <p:cNvPr id="8" name="9Slide.vn 4">
            <a:extLst>
              <a:ext uri="{FF2B5EF4-FFF2-40B4-BE49-F238E27FC236}">
                <a16:creationId xmlns:a16="http://schemas.microsoft.com/office/drawing/2014/main" id="{52550132-81C8-4EA7-81D1-006305D46A50}"/>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pic>
        <p:nvPicPr>
          <p:cNvPr id="6" name="Picture 5" descr="A computer screen shot of a diagram&#10;&#10;Description automatically generated">
            <a:extLst>
              <a:ext uri="{FF2B5EF4-FFF2-40B4-BE49-F238E27FC236}">
                <a16:creationId xmlns:a16="http://schemas.microsoft.com/office/drawing/2014/main" id="{8D80461A-77C4-F915-B6A2-178A7DA085C1}"/>
              </a:ext>
            </a:extLst>
          </p:cNvPr>
          <p:cNvPicPr>
            <a:picLocks noChangeAspect="1"/>
          </p:cNvPicPr>
          <p:nvPr/>
        </p:nvPicPr>
        <p:blipFill>
          <a:blip r:embed="rId3"/>
          <a:stretch>
            <a:fillRect/>
          </a:stretch>
        </p:blipFill>
        <p:spPr>
          <a:xfrm>
            <a:off x="2011760" y="389092"/>
            <a:ext cx="6842739" cy="4365316"/>
          </a:xfrm>
          <a:prstGeom prst="rect">
            <a:avLst/>
          </a:prstGeom>
        </p:spPr>
      </p:pic>
    </p:spTree>
    <p:extLst>
      <p:ext uri="{BB962C8B-B14F-4D97-AF65-F5344CB8AC3E}">
        <p14:creationId xmlns:p14="http://schemas.microsoft.com/office/powerpoint/2010/main" val="28407409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9Slide.vn 1">
            <a:extLst>
              <a:ext uri="{FF2B5EF4-FFF2-40B4-BE49-F238E27FC236}">
                <a16:creationId xmlns:a16="http://schemas.microsoft.com/office/drawing/2014/main" id="{EC02BAC6-504E-88D9-D314-F6B707FEE3C3}"/>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GB" sz="4000">
                <a:solidFill>
                  <a:srgbClr val="1935BE"/>
                </a:solidFill>
              </a:rPr>
              <a:t>PDM</a:t>
            </a:r>
            <a:endParaRPr lang="en-GB" sz="4000" dirty="0">
              <a:solidFill>
                <a:srgbClr val="1935BE"/>
              </a:solidFill>
            </a:endParaRPr>
          </a:p>
        </p:txBody>
      </p:sp>
      <p:pic>
        <p:nvPicPr>
          <p:cNvPr id="8" name="9Slide.vn 4">
            <a:extLst>
              <a:ext uri="{FF2B5EF4-FFF2-40B4-BE49-F238E27FC236}">
                <a16:creationId xmlns:a16="http://schemas.microsoft.com/office/drawing/2014/main" id="{52550132-81C8-4EA7-81D1-006305D46A50}"/>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pic>
        <p:nvPicPr>
          <p:cNvPr id="5" name="Picture 4">
            <a:extLst>
              <a:ext uri="{FF2B5EF4-FFF2-40B4-BE49-F238E27FC236}">
                <a16:creationId xmlns:a16="http://schemas.microsoft.com/office/drawing/2014/main" id="{B7A81CD5-2D41-9202-4F93-6E2533975145}"/>
              </a:ext>
            </a:extLst>
          </p:cNvPr>
          <p:cNvPicPr>
            <a:picLocks noChangeAspect="1"/>
          </p:cNvPicPr>
          <p:nvPr/>
        </p:nvPicPr>
        <p:blipFill>
          <a:blip r:embed="rId3"/>
          <a:stretch>
            <a:fillRect/>
          </a:stretch>
        </p:blipFill>
        <p:spPr>
          <a:xfrm>
            <a:off x="3276600" y="497205"/>
            <a:ext cx="4250690" cy="4149090"/>
          </a:xfrm>
          <a:prstGeom prst="rect">
            <a:avLst/>
          </a:prstGeom>
        </p:spPr>
      </p:pic>
    </p:spTree>
    <p:extLst>
      <p:ext uri="{BB962C8B-B14F-4D97-AF65-F5344CB8AC3E}">
        <p14:creationId xmlns:p14="http://schemas.microsoft.com/office/powerpoint/2010/main" val="16343283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9Slide.vn 1">
            <a:extLst>
              <a:ext uri="{FF2B5EF4-FFF2-40B4-BE49-F238E27FC236}">
                <a16:creationId xmlns:a16="http://schemas.microsoft.com/office/drawing/2014/main" id="{EC02BAC6-504E-88D9-D314-F6B707FEE3C3}"/>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GB" sz="4000" dirty="0">
                <a:solidFill>
                  <a:srgbClr val="1935BE"/>
                </a:solidFill>
              </a:rPr>
              <a:t>BFD</a:t>
            </a:r>
          </a:p>
        </p:txBody>
      </p:sp>
      <p:pic>
        <p:nvPicPr>
          <p:cNvPr id="8" name="9Slide.vn 4">
            <a:extLst>
              <a:ext uri="{FF2B5EF4-FFF2-40B4-BE49-F238E27FC236}">
                <a16:creationId xmlns:a16="http://schemas.microsoft.com/office/drawing/2014/main" id="{52550132-81C8-4EA7-81D1-006305D46A50}"/>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pic>
        <p:nvPicPr>
          <p:cNvPr id="5" name="Picture 4" descr="A diagram of a company&#10;&#10;Description automatically generated">
            <a:extLst>
              <a:ext uri="{FF2B5EF4-FFF2-40B4-BE49-F238E27FC236}">
                <a16:creationId xmlns:a16="http://schemas.microsoft.com/office/drawing/2014/main" id="{C73EB6CA-4998-3994-E945-1FFEA208F35A}"/>
              </a:ext>
            </a:extLst>
          </p:cNvPr>
          <p:cNvPicPr>
            <a:picLocks noChangeAspect="1"/>
          </p:cNvPicPr>
          <p:nvPr/>
        </p:nvPicPr>
        <p:blipFill>
          <a:blip r:embed="rId3"/>
          <a:stretch>
            <a:fillRect/>
          </a:stretch>
        </p:blipFill>
        <p:spPr>
          <a:xfrm>
            <a:off x="2005098" y="895350"/>
            <a:ext cx="5942330" cy="3505200"/>
          </a:xfrm>
          <a:prstGeom prst="rect">
            <a:avLst/>
          </a:prstGeom>
        </p:spPr>
      </p:pic>
    </p:spTree>
    <p:extLst>
      <p:ext uri="{BB962C8B-B14F-4D97-AF65-F5344CB8AC3E}">
        <p14:creationId xmlns:p14="http://schemas.microsoft.com/office/powerpoint/2010/main" val="3194171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3A159B-02C3-8BB0-C6E0-B1355568D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9Slide.vn 1">
            <a:extLst>
              <a:ext uri="{FF2B5EF4-FFF2-40B4-BE49-F238E27FC236}">
                <a16:creationId xmlns:a16="http://schemas.microsoft.com/office/drawing/2014/main" id="{E2EE6631-96A9-5BD0-96C9-4EDF59FA23AB}"/>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vi-VN" sz="4000" dirty="0">
                <a:solidFill>
                  <a:srgbClr val="1935BE"/>
                </a:solidFill>
              </a:rPr>
              <a:t>D</a:t>
            </a:r>
            <a:r>
              <a:rPr lang="en-GB" sz="4000">
                <a:solidFill>
                  <a:srgbClr val="1935BE"/>
                </a:solidFill>
              </a:rPr>
              <a:t>FD</a:t>
            </a:r>
            <a:endParaRPr lang="en-GB" sz="4000" dirty="0">
              <a:solidFill>
                <a:srgbClr val="1935BE"/>
              </a:solidFill>
            </a:endParaRPr>
          </a:p>
        </p:txBody>
      </p:sp>
      <p:pic>
        <p:nvPicPr>
          <p:cNvPr id="4" name="9Slide.vn 4">
            <a:extLst>
              <a:ext uri="{FF2B5EF4-FFF2-40B4-BE49-F238E27FC236}">
                <a16:creationId xmlns:a16="http://schemas.microsoft.com/office/drawing/2014/main" id="{2653DB45-B786-CEF6-E782-639ACE49026D}"/>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6" name="9Slide.vn 1">
            <a:extLst>
              <a:ext uri="{FF2B5EF4-FFF2-40B4-BE49-F238E27FC236}">
                <a16:creationId xmlns:a16="http://schemas.microsoft.com/office/drawing/2014/main" id="{DEDF5A54-AF11-510D-5290-686C568624B9}"/>
              </a:ext>
            </a:extLst>
          </p:cNvPr>
          <p:cNvSpPr txBox="1">
            <a:spLocks/>
          </p:cNvSpPr>
          <p:nvPr/>
        </p:nvSpPr>
        <p:spPr>
          <a:xfrm>
            <a:off x="289501" y="395898"/>
            <a:ext cx="2667000"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vi-VN" sz="4000">
                <a:solidFill>
                  <a:srgbClr val="1935BE"/>
                </a:solidFill>
              </a:rPr>
              <a:t>Mức 0</a:t>
            </a:r>
            <a:endParaRPr lang="en-GB" sz="4000" dirty="0">
              <a:solidFill>
                <a:srgbClr val="1935BE"/>
              </a:solidFill>
            </a:endParaRPr>
          </a:p>
        </p:txBody>
      </p:sp>
      <p:pic>
        <p:nvPicPr>
          <p:cNvPr id="10" name="Picture 9">
            <a:extLst>
              <a:ext uri="{FF2B5EF4-FFF2-40B4-BE49-F238E27FC236}">
                <a16:creationId xmlns:a16="http://schemas.microsoft.com/office/drawing/2014/main" id="{58F85548-F929-C5F3-8B65-0650FD3A343A}"/>
              </a:ext>
            </a:extLst>
          </p:cNvPr>
          <p:cNvPicPr>
            <a:picLocks noChangeAspect="1"/>
          </p:cNvPicPr>
          <p:nvPr/>
        </p:nvPicPr>
        <p:blipFill>
          <a:blip r:embed="rId3"/>
          <a:stretch>
            <a:fillRect/>
          </a:stretch>
        </p:blipFill>
        <p:spPr>
          <a:xfrm>
            <a:off x="2133599" y="1276350"/>
            <a:ext cx="6663327" cy="3086350"/>
          </a:xfrm>
          <a:prstGeom prst="rect">
            <a:avLst/>
          </a:prstGeom>
        </p:spPr>
      </p:pic>
    </p:spTree>
    <p:extLst>
      <p:ext uri="{BB962C8B-B14F-4D97-AF65-F5344CB8AC3E}">
        <p14:creationId xmlns:p14="http://schemas.microsoft.com/office/powerpoint/2010/main" val="31321434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1DFE30-718B-680B-054F-54F1F5818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3" name="9Slide.vn 1">
            <a:extLst>
              <a:ext uri="{FF2B5EF4-FFF2-40B4-BE49-F238E27FC236}">
                <a16:creationId xmlns:a16="http://schemas.microsoft.com/office/drawing/2014/main" id="{50E56C71-DA46-6FD7-0BB4-B68E936A7307}"/>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vi-VN" sz="4000" dirty="0">
                <a:solidFill>
                  <a:srgbClr val="1935BE"/>
                </a:solidFill>
              </a:rPr>
              <a:t>D</a:t>
            </a:r>
            <a:r>
              <a:rPr lang="en-GB" sz="4000">
                <a:solidFill>
                  <a:srgbClr val="1935BE"/>
                </a:solidFill>
              </a:rPr>
              <a:t>FD</a:t>
            </a:r>
            <a:endParaRPr lang="en-GB" sz="4000" dirty="0">
              <a:solidFill>
                <a:srgbClr val="1935BE"/>
              </a:solidFill>
            </a:endParaRPr>
          </a:p>
        </p:txBody>
      </p:sp>
      <p:pic>
        <p:nvPicPr>
          <p:cNvPr id="4" name="9Slide.vn 4">
            <a:extLst>
              <a:ext uri="{FF2B5EF4-FFF2-40B4-BE49-F238E27FC236}">
                <a16:creationId xmlns:a16="http://schemas.microsoft.com/office/drawing/2014/main" id="{521825F1-A4ED-27EF-0456-A73F76C331C7}"/>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5" name="9Slide.vn 1">
            <a:extLst>
              <a:ext uri="{FF2B5EF4-FFF2-40B4-BE49-F238E27FC236}">
                <a16:creationId xmlns:a16="http://schemas.microsoft.com/office/drawing/2014/main" id="{87A531BF-3FCF-C976-5401-EE99D2404F20}"/>
              </a:ext>
            </a:extLst>
          </p:cNvPr>
          <p:cNvSpPr txBox="1">
            <a:spLocks/>
          </p:cNvSpPr>
          <p:nvPr/>
        </p:nvSpPr>
        <p:spPr>
          <a:xfrm>
            <a:off x="289501" y="395898"/>
            <a:ext cx="2667000"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vi-VN" sz="4000">
                <a:solidFill>
                  <a:srgbClr val="1935BE"/>
                </a:solidFill>
              </a:rPr>
              <a:t>Mức 1</a:t>
            </a:r>
            <a:endParaRPr lang="en-GB" sz="4000" dirty="0">
              <a:solidFill>
                <a:srgbClr val="1935BE"/>
              </a:solidFill>
            </a:endParaRPr>
          </a:p>
        </p:txBody>
      </p:sp>
      <p:pic>
        <p:nvPicPr>
          <p:cNvPr id="10" name="Picture 9">
            <a:extLst>
              <a:ext uri="{FF2B5EF4-FFF2-40B4-BE49-F238E27FC236}">
                <a16:creationId xmlns:a16="http://schemas.microsoft.com/office/drawing/2014/main" id="{0C8AE3E2-635C-9895-A785-990312C1C363}"/>
              </a:ext>
            </a:extLst>
          </p:cNvPr>
          <p:cNvPicPr>
            <a:picLocks noChangeAspect="1"/>
          </p:cNvPicPr>
          <p:nvPr/>
        </p:nvPicPr>
        <p:blipFill>
          <a:blip r:embed="rId3"/>
          <a:stretch>
            <a:fillRect/>
          </a:stretch>
        </p:blipFill>
        <p:spPr>
          <a:xfrm>
            <a:off x="2209800" y="940061"/>
            <a:ext cx="6039693" cy="4006590"/>
          </a:xfrm>
          <a:prstGeom prst="rect">
            <a:avLst/>
          </a:prstGeom>
        </p:spPr>
      </p:pic>
    </p:spTree>
    <p:extLst>
      <p:ext uri="{BB962C8B-B14F-4D97-AF65-F5344CB8AC3E}">
        <p14:creationId xmlns:p14="http://schemas.microsoft.com/office/powerpoint/2010/main" val="15623176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50000">
                                          <p:cBhvr additive="base">
                                            <p:cTn id="1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0-#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19" name="9Slide.vn 1">
            <a:extLst>
              <a:ext uri="{FF2B5EF4-FFF2-40B4-BE49-F238E27FC236}">
                <a16:creationId xmlns:a16="http://schemas.microsoft.com/office/drawing/2014/main" id="{47078552-9EFB-FAEE-8C6A-66893250948E}"/>
              </a:ext>
            </a:extLst>
          </p:cNvPr>
          <p:cNvSpPr txBox="1">
            <a:spLocks/>
          </p:cNvSpPr>
          <p:nvPr/>
        </p:nvSpPr>
        <p:spPr>
          <a:xfrm>
            <a:off x="344782" y="188546"/>
            <a:ext cx="3940844" cy="586476"/>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vi-VN" sz="2800">
                <a:solidFill>
                  <a:srgbClr val="1935BE"/>
                </a:solidFill>
              </a:rPr>
              <a:t>Thành viên nhóm</a:t>
            </a:r>
            <a:endParaRPr lang="en-GB" sz="2800" dirty="0">
              <a:solidFill>
                <a:srgbClr val="1935BE"/>
              </a:solidFill>
            </a:endParaRPr>
          </a:p>
        </p:txBody>
      </p:sp>
      <p:pic>
        <p:nvPicPr>
          <p:cNvPr id="29" name="9Slide.vn 4">
            <a:extLst>
              <a:ext uri="{FF2B5EF4-FFF2-40B4-BE49-F238E27FC236}">
                <a16:creationId xmlns:a16="http://schemas.microsoft.com/office/drawing/2014/main" id="{82FA8DEC-B28A-3B1D-7675-28B245836071}"/>
              </a:ext>
            </a:extLst>
          </p:cNvPr>
          <p:cNvPicPr preferRelativeResize="0"/>
          <p:nvPr/>
        </p:nvPicPr>
        <p:blipFill>
          <a:blip r:embed="rId3">
            <a:alphaModFix/>
          </a:blip>
          <a:stretch>
            <a:fillRect/>
          </a:stretch>
        </p:blipFill>
        <p:spPr>
          <a:xfrm>
            <a:off x="3997275" y="-41745"/>
            <a:ext cx="482075" cy="525200"/>
          </a:xfrm>
          <a:prstGeom prst="rect">
            <a:avLst/>
          </a:prstGeom>
          <a:noFill/>
          <a:ln>
            <a:noFill/>
          </a:ln>
        </p:spPr>
      </p:pic>
      <p:grpSp>
        <p:nvGrpSpPr>
          <p:cNvPr id="33" name="Group 32">
            <a:extLst>
              <a:ext uri="{FF2B5EF4-FFF2-40B4-BE49-F238E27FC236}">
                <a16:creationId xmlns:a16="http://schemas.microsoft.com/office/drawing/2014/main" id="{2367C604-7861-E535-84D4-F16A60CFF6AA}"/>
              </a:ext>
            </a:extLst>
          </p:cNvPr>
          <p:cNvGrpSpPr/>
          <p:nvPr/>
        </p:nvGrpSpPr>
        <p:grpSpPr>
          <a:xfrm>
            <a:off x="6464778" y="-47779"/>
            <a:ext cx="1520655" cy="1322851"/>
            <a:chOff x="33867" y="2084149"/>
            <a:chExt cx="1520655" cy="1322851"/>
          </a:xfrm>
        </p:grpSpPr>
        <p:pic>
          <p:nvPicPr>
            <p:cNvPr id="34" name="9Slide.vn 6">
              <a:extLst>
                <a:ext uri="{FF2B5EF4-FFF2-40B4-BE49-F238E27FC236}">
                  <a16:creationId xmlns:a16="http://schemas.microsoft.com/office/drawing/2014/main" id="{F88B452F-0AD9-35D1-A3A8-AE72EF07AAB7}"/>
                </a:ext>
              </a:extLst>
            </p:cNvPr>
            <p:cNvPicPr preferRelativeResize="0"/>
            <p:nvPr/>
          </p:nvPicPr>
          <p:blipFill>
            <a:blip r:embed="rId4">
              <a:alphaModFix/>
            </a:blip>
            <a:stretch>
              <a:fillRect/>
            </a:stretch>
          </p:blipFill>
          <p:spPr>
            <a:xfrm>
              <a:off x="652905" y="2084149"/>
              <a:ext cx="282577" cy="822801"/>
            </a:xfrm>
            <a:prstGeom prst="rect">
              <a:avLst/>
            </a:prstGeom>
            <a:noFill/>
            <a:ln>
              <a:noFill/>
            </a:ln>
          </p:spPr>
        </p:pic>
        <p:pic>
          <p:nvPicPr>
            <p:cNvPr id="35" name="9Slide.vn 8">
              <a:extLst>
                <a:ext uri="{FF2B5EF4-FFF2-40B4-BE49-F238E27FC236}">
                  <a16:creationId xmlns:a16="http://schemas.microsoft.com/office/drawing/2014/main" id="{CA18181D-EF39-C1AD-7048-443A90154194}"/>
                </a:ext>
              </a:extLst>
            </p:cNvPr>
            <p:cNvPicPr preferRelativeResize="0"/>
            <p:nvPr/>
          </p:nvPicPr>
          <p:blipFill>
            <a:blip r:embed="rId5">
              <a:alphaModFix/>
            </a:blip>
            <a:stretch>
              <a:fillRect/>
            </a:stretch>
          </p:blipFill>
          <p:spPr>
            <a:xfrm>
              <a:off x="33867" y="2495550"/>
              <a:ext cx="1520655" cy="911450"/>
            </a:xfrm>
            <a:prstGeom prst="rect">
              <a:avLst/>
            </a:prstGeom>
            <a:noFill/>
            <a:ln>
              <a:noFill/>
            </a:ln>
          </p:spPr>
        </p:pic>
      </p:grpSp>
      <p:grpSp>
        <p:nvGrpSpPr>
          <p:cNvPr id="36" name="Group 35">
            <a:extLst>
              <a:ext uri="{FF2B5EF4-FFF2-40B4-BE49-F238E27FC236}">
                <a16:creationId xmlns:a16="http://schemas.microsoft.com/office/drawing/2014/main" id="{8CCAB538-CC7A-26A3-D897-3F766F28C7FD}"/>
              </a:ext>
            </a:extLst>
          </p:cNvPr>
          <p:cNvGrpSpPr/>
          <p:nvPr/>
        </p:nvGrpSpPr>
        <p:grpSpPr>
          <a:xfrm>
            <a:off x="7833858" y="1741911"/>
            <a:ext cx="1310142" cy="1363028"/>
            <a:chOff x="1474435" y="1637422"/>
            <a:chExt cx="1310142" cy="1363028"/>
          </a:xfrm>
        </p:grpSpPr>
        <p:pic>
          <p:nvPicPr>
            <p:cNvPr id="37" name="9Slide.vn 10">
              <a:extLst>
                <a:ext uri="{FF2B5EF4-FFF2-40B4-BE49-F238E27FC236}">
                  <a16:creationId xmlns:a16="http://schemas.microsoft.com/office/drawing/2014/main" id="{D692261A-7BF1-28E3-81FE-0859AFEAEC38}"/>
                </a:ext>
              </a:extLst>
            </p:cNvPr>
            <p:cNvPicPr preferRelativeResize="0"/>
            <p:nvPr/>
          </p:nvPicPr>
          <p:blipFill>
            <a:blip r:embed="rId6">
              <a:alphaModFix/>
            </a:blip>
            <a:stretch>
              <a:fillRect/>
            </a:stretch>
          </p:blipFill>
          <p:spPr>
            <a:xfrm>
              <a:off x="1474435" y="2143050"/>
              <a:ext cx="1310142" cy="857400"/>
            </a:xfrm>
            <a:prstGeom prst="rect">
              <a:avLst/>
            </a:prstGeom>
            <a:noFill/>
            <a:ln>
              <a:noFill/>
            </a:ln>
          </p:spPr>
        </p:pic>
        <p:pic>
          <p:nvPicPr>
            <p:cNvPr id="38" name="9Slide.vn 6">
              <a:extLst>
                <a:ext uri="{FF2B5EF4-FFF2-40B4-BE49-F238E27FC236}">
                  <a16:creationId xmlns:a16="http://schemas.microsoft.com/office/drawing/2014/main" id="{C51CE74B-7EF4-A886-43A2-4ECD08944F99}"/>
                </a:ext>
              </a:extLst>
            </p:cNvPr>
            <p:cNvPicPr preferRelativeResize="0"/>
            <p:nvPr/>
          </p:nvPicPr>
          <p:blipFill>
            <a:blip r:embed="rId4">
              <a:alphaModFix/>
            </a:blip>
            <a:stretch>
              <a:fillRect/>
            </a:stretch>
          </p:blipFill>
          <p:spPr>
            <a:xfrm>
              <a:off x="1988217" y="1637422"/>
              <a:ext cx="282577" cy="822801"/>
            </a:xfrm>
            <a:prstGeom prst="rect">
              <a:avLst/>
            </a:prstGeom>
            <a:noFill/>
            <a:ln>
              <a:noFill/>
            </a:ln>
          </p:spPr>
        </p:pic>
      </p:grpSp>
      <p:grpSp>
        <p:nvGrpSpPr>
          <p:cNvPr id="39" name="Group 38">
            <a:extLst>
              <a:ext uri="{FF2B5EF4-FFF2-40B4-BE49-F238E27FC236}">
                <a16:creationId xmlns:a16="http://schemas.microsoft.com/office/drawing/2014/main" id="{C9441EF9-EE34-580A-C71A-BD12F9777597}"/>
              </a:ext>
            </a:extLst>
          </p:cNvPr>
          <p:cNvGrpSpPr/>
          <p:nvPr/>
        </p:nvGrpSpPr>
        <p:grpSpPr>
          <a:xfrm>
            <a:off x="6852226" y="3571778"/>
            <a:ext cx="1520655" cy="1322851"/>
            <a:chOff x="33867" y="2084149"/>
            <a:chExt cx="1520655" cy="1322851"/>
          </a:xfrm>
        </p:grpSpPr>
        <p:pic>
          <p:nvPicPr>
            <p:cNvPr id="40" name="9Slide.vn 6">
              <a:extLst>
                <a:ext uri="{FF2B5EF4-FFF2-40B4-BE49-F238E27FC236}">
                  <a16:creationId xmlns:a16="http://schemas.microsoft.com/office/drawing/2014/main" id="{3296F029-E970-2C51-0C5D-51FF903E6FF3}"/>
                </a:ext>
              </a:extLst>
            </p:cNvPr>
            <p:cNvPicPr preferRelativeResize="0"/>
            <p:nvPr/>
          </p:nvPicPr>
          <p:blipFill>
            <a:blip r:embed="rId4">
              <a:alphaModFix/>
            </a:blip>
            <a:stretch>
              <a:fillRect/>
            </a:stretch>
          </p:blipFill>
          <p:spPr>
            <a:xfrm>
              <a:off x="652905" y="2084149"/>
              <a:ext cx="282577" cy="822801"/>
            </a:xfrm>
            <a:prstGeom prst="rect">
              <a:avLst/>
            </a:prstGeom>
            <a:noFill/>
            <a:ln>
              <a:noFill/>
            </a:ln>
          </p:spPr>
        </p:pic>
        <p:pic>
          <p:nvPicPr>
            <p:cNvPr id="41" name="9Slide.vn 8">
              <a:extLst>
                <a:ext uri="{FF2B5EF4-FFF2-40B4-BE49-F238E27FC236}">
                  <a16:creationId xmlns:a16="http://schemas.microsoft.com/office/drawing/2014/main" id="{01E7BDC7-63CA-D1C8-7EEF-7E04187832D8}"/>
                </a:ext>
              </a:extLst>
            </p:cNvPr>
            <p:cNvPicPr preferRelativeResize="0"/>
            <p:nvPr/>
          </p:nvPicPr>
          <p:blipFill>
            <a:blip r:embed="rId5">
              <a:alphaModFix/>
            </a:blip>
            <a:stretch>
              <a:fillRect/>
            </a:stretch>
          </p:blipFill>
          <p:spPr>
            <a:xfrm>
              <a:off x="33867" y="2495550"/>
              <a:ext cx="1520655" cy="911450"/>
            </a:xfrm>
            <a:prstGeom prst="rect">
              <a:avLst/>
            </a:prstGeom>
            <a:noFill/>
            <a:ln>
              <a:noFill/>
            </a:ln>
          </p:spPr>
        </p:pic>
      </p:grpSp>
      <p:graphicFrame>
        <p:nvGraphicFramePr>
          <p:cNvPr id="2" name="Table 1">
            <a:extLst>
              <a:ext uri="{FF2B5EF4-FFF2-40B4-BE49-F238E27FC236}">
                <a16:creationId xmlns:a16="http://schemas.microsoft.com/office/drawing/2014/main" id="{305A7BAB-B8F5-01D9-A4D1-5B773DB1ADD2}"/>
              </a:ext>
            </a:extLst>
          </p:cNvPr>
          <p:cNvGraphicFramePr>
            <a:graphicFrameLocks noGrp="1"/>
          </p:cNvGraphicFramePr>
          <p:nvPr>
            <p:extLst>
              <p:ext uri="{D42A27DB-BD31-4B8C-83A1-F6EECF244321}">
                <p14:modId xmlns:p14="http://schemas.microsoft.com/office/powerpoint/2010/main" val="3978824739"/>
              </p:ext>
            </p:extLst>
          </p:nvPr>
        </p:nvGraphicFramePr>
        <p:xfrm>
          <a:off x="349606" y="819347"/>
          <a:ext cx="8001000" cy="4005534"/>
        </p:xfrm>
        <a:graphic>
          <a:graphicData uri="http://schemas.openxmlformats.org/drawingml/2006/table">
            <a:tbl>
              <a:tblPr firstRow="1" firstCol="1" bandRow="1">
                <a:tableStyleId>{3A23ED92-2277-478F-9726-9A322A3ADA15}</a:tableStyleId>
              </a:tblPr>
              <a:tblGrid>
                <a:gridCol w="1613034">
                  <a:extLst>
                    <a:ext uri="{9D8B030D-6E8A-4147-A177-3AD203B41FA5}">
                      <a16:colId xmlns:a16="http://schemas.microsoft.com/office/drawing/2014/main" val="576386567"/>
                    </a:ext>
                  </a:extLst>
                </a:gridCol>
                <a:gridCol w="2387466">
                  <a:extLst>
                    <a:ext uri="{9D8B030D-6E8A-4147-A177-3AD203B41FA5}">
                      <a16:colId xmlns:a16="http://schemas.microsoft.com/office/drawing/2014/main" val="1407662353"/>
                    </a:ext>
                  </a:extLst>
                </a:gridCol>
                <a:gridCol w="1386269">
                  <a:extLst>
                    <a:ext uri="{9D8B030D-6E8A-4147-A177-3AD203B41FA5}">
                      <a16:colId xmlns:a16="http://schemas.microsoft.com/office/drawing/2014/main" val="1561953094"/>
                    </a:ext>
                  </a:extLst>
                </a:gridCol>
                <a:gridCol w="2614231">
                  <a:extLst>
                    <a:ext uri="{9D8B030D-6E8A-4147-A177-3AD203B41FA5}">
                      <a16:colId xmlns:a16="http://schemas.microsoft.com/office/drawing/2014/main" val="2619329401"/>
                    </a:ext>
                  </a:extLst>
                </a:gridCol>
              </a:tblGrid>
              <a:tr h="442402">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MSSV</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Họ tên</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Mức độ hoàn thành</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Nội dung</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3468314905"/>
                  </a:ext>
                </a:extLst>
              </a:tr>
              <a:tr h="913009">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2001215735</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Nguyễn Hoàng Gia (NT)</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100%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vi-VN" sz="1300" kern="100">
                          <a:solidFill>
                            <a:schemeClr val="bg1"/>
                          </a:solidFill>
                          <a:effectLst/>
                          <a:latin typeface="Times New Roman" panose="02020603050405020304" pitchFamily="18" charset="0"/>
                          <a:cs typeface="Times New Roman" panose="02020603050405020304" pitchFamily="18" charset="0"/>
                        </a:rPr>
                        <a:t>Word(Khảo sát), </a:t>
                      </a:r>
                      <a:r>
                        <a:rPr lang="en-US" sz="1300" kern="100">
                          <a:solidFill>
                            <a:schemeClr val="bg1"/>
                          </a:solidFill>
                          <a:effectLst/>
                          <a:latin typeface="Times New Roman" panose="02020603050405020304" pitchFamily="18" charset="0"/>
                          <a:cs typeface="Times New Roman" panose="02020603050405020304" pitchFamily="18" charset="0"/>
                        </a:rPr>
                        <a:t>Mô hình Usecase, mô hình BFD , Form Sản Phẩm ,Form Nhập Hàng, tổng hợp Word.</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2810812769"/>
                  </a:ext>
                </a:extLst>
              </a:tr>
              <a:tr h="913009">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2001210742</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Nguyễn Thành Trung</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100%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vi-VN" sz="1300" kern="100">
                          <a:solidFill>
                            <a:schemeClr val="bg1"/>
                          </a:solidFill>
                          <a:effectLst/>
                          <a:latin typeface="Times New Roman" panose="02020603050405020304" pitchFamily="18" charset="0"/>
                          <a:cs typeface="Times New Roman" panose="02020603050405020304" pitchFamily="18" charset="0"/>
                        </a:rPr>
                        <a:t>Word(</a:t>
                      </a:r>
                      <a:r>
                        <a:rPr lang="en-US" sz="1300" kern="100">
                          <a:solidFill>
                            <a:schemeClr val="bg1"/>
                          </a:solidFill>
                          <a:effectLst/>
                          <a:latin typeface="Times New Roman" panose="02020603050405020304" pitchFamily="18" charset="0"/>
                          <a:cs typeface="Times New Roman" panose="02020603050405020304" pitchFamily="18" charset="0"/>
                        </a:rPr>
                        <a:t>Triển khai</a:t>
                      </a:r>
                      <a:r>
                        <a:rPr lang="vi-VN" sz="1300" kern="100">
                          <a:solidFill>
                            <a:schemeClr val="bg1"/>
                          </a:solidFill>
                          <a:effectLst/>
                          <a:latin typeface="Times New Roman" panose="02020603050405020304" pitchFamily="18" charset="0"/>
                          <a:cs typeface="Times New Roman" panose="02020603050405020304" pitchFamily="18" charset="0"/>
                        </a:rPr>
                        <a:t>), </a:t>
                      </a:r>
                      <a:r>
                        <a:rPr lang="en-US" sz="1300" kern="100">
                          <a:solidFill>
                            <a:schemeClr val="bg1"/>
                          </a:solidFill>
                          <a:effectLst/>
                          <a:latin typeface="Times New Roman" panose="02020603050405020304" pitchFamily="18" charset="0"/>
                          <a:cs typeface="Times New Roman" panose="02020603050405020304" pitchFamily="18" charset="0"/>
                        </a:rPr>
                        <a:t>Mô hình (CDM, PDM), Form Nhân viên, thống kê, soạn và tổng hợp Word, Powerpoint</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2157298605"/>
                  </a:ext>
                </a:extLst>
              </a:tr>
              <a:tr h="442402">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2001210004</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Lưu Đức Vinh</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100%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da-DK" sz="1300" kern="100" spc="-20">
                          <a:solidFill>
                            <a:schemeClr val="bg1"/>
                          </a:solidFill>
                          <a:effectLst/>
                          <a:latin typeface="Times New Roman" panose="02020603050405020304" pitchFamily="18" charset="0"/>
                          <a:cs typeface="Times New Roman" panose="02020603050405020304" pitchFamily="18" charset="0"/>
                        </a:rPr>
                        <a:t>Thiết kế, Mô hình (CDM, PDM), Form </a:t>
                      </a:r>
                      <a:r>
                        <a:rPr lang="en-US" sz="1300" kern="100" spc="-20">
                          <a:solidFill>
                            <a:schemeClr val="bg1"/>
                          </a:solidFill>
                          <a:effectLst/>
                          <a:latin typeface="Times New Roman" panose="02020603050405020304" pitchFamily="18" charset="0"/>
                          <a:cs typeface="Times New Roman" panose="02020603050405020304" pitchFamily="18" charset="0"/>
                        </a:rPr>
                        <a:t>Bán hàng, Tài khoản</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4055344412"/>
                  </a:ext>
                </a:extLst>
              </a:tr>
              <a:tr h="619640">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2001216280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Lê Minh Tuấn</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100%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vi-VN" sz="1300" kern="100">
                          <a:solidFill>
                            <a:schemeClr val="bg1"/>
                          </a:solidFill>
                          <a:effectLst/>
                          <a:latin typeface="Times New Roman" panose="02020603050405020304" pitchFamily="18" charset="0"/>
                          <a:cs typeface="Times New Roman" panose="02020603050405020304" pitchFamily="18" charset="0"/>
                        </a:rPr>
                        <a:t>Word(Kiểm thử),</a:t>
                      </a:r>
                      <a:r>
                        <a:rPr lang="en-US" sz="1300" kern="100">
                          <a:solidFill>
                            <a:schemeClr val="bg1"/>
                          </a:solidFill>
                          <a:effectLst/>
                          <a:latin typeface="Times New Roman" panose="02020603050405020304" pitchFamily="18" charset="0"/>
                          <a:cs typeface="Times New Roman" panose="02020603050405020304" pitchFamily="18" charset="0"/>
                        </a:rPr>
                        <a:t> M</a:t>
                      </a:r>
                      <a:r>
                        <a:rPr lang="da-DK" sz="1300" kern="100" spc="-20">
                          <a:solidFill>
                            <a:schemeClr val="bg1"/>
                          </a:solidFill>
                          <a:effectLst/>
                          <a:latin typeface="Times New Roman" panose="02020603050405020304" pitchFamily="18" charset="0"/>
                          <a:cs typeface="Times New Roman" panose="02020603050405020304" pitchFamily="18" charset="0"/>
                        </a:rPr>
                        <a:t>ô hình (BPM thanh toán, DFD), Form </a:t>
                      </a:r>
                      <a:r>
                        <a:rPr lang="en-US" sz="1300" kern="100" spc="-20">
                          <a:solidFill>
                            <a:schemeClr val="bg1"/>
                          </a:solidFill>
                          <a:effectLst/>
                          <a:latin typeface="Times New Roman" panose="02020603050405020304" pitchFamily="18" charset="0"/>
                          <a:cs typeface="Times New Roman" panose="02020603050405020304" pitchFamily="18" charset="0"/>
                        </a:rPr>
                        <a:t>nhà cung cấp</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2201087007"/>
                  </a:ext>
                </a:extLst>
              </a:tr>
              <a:tr h="442402">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2001210729</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Nguyễn Anh Thoại</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en-US" sz="1300" kern="100">
                          <a:solidFill>
                            <a:schemeClr val="bg1"/>
                          </a:solidFill>
                          <a:effectLst/>
                          <a:latin typeface="Times New Roman" panose="02020603050405020304" pitchFamily="18" charset="0"/>
                          <a:cs typeface="Times New Roman" panose="02020603050405020304" pitchFamily="18" charset="0"/>
                        </a:rPr>
                        <a:t>70%</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tc>
                  <a:txBody>
                    <a:bodyPr/>
                    <a:lstStyle/>
                    <a:p>
                      <a:pPr algn="ctr">
                        <a:lnSpc>
                          <a:spcPct val="150000"/>
                        </a:lnSpc>
                        <a:spcAft>
                          <a:spcPts val="800"/>
                        </a:spcAft>
                        <a:tabLst>
                          <a:tab pos="5886450" algn="l"/>
                        </a:tabLst>
                      </a:pPr>
                      <a:r>
                        <a:rPr lang="da-DK" sz="1300" kern="100" spc="-20">
                          <a:solidFill>
                            <a:schemeClr val="bg1"/>
                          </a:solidFill>
                          <a:effectLst/>
                          <a:latin typeface="Times New Roman" panose="02020603050405020304" pitchFamily="18" charset="0"/>
                          <a:cs typeface="Times New Roman" panose="02020603050405020304" pitchFamily="18" charset="0"/>
                        </a:rPr>
                        <a:t>Mô hình BPM Nhập hàng, Form Đăng Nhập</a:t>
                      </a:r>
                      <a:endParaRPr lang="en-US" sz="13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6427" marR="36427" marT="0" marB="0" anchor="ctr">
                    <a:solidFill>
                      <a:schemeClr val="tx2">
                        <a:lumMod val="25000"/>
                      </a:schemeClr>
                    </a:solidFill>
                  </a:tcPr>
                </a:tc>
                <a:extLst>
                  <a:ext uri="{0D108BD9-81ED-4DB2-BD59-A6C34878D82A}">
                    <a16:rowId xmlns:a16="http://schemas.microsoft.com/office/drawing/2014/main" val="3326913713"/>
                  </a:ext>
                </a:extLst>
              </a:tr>
            </a:tbl>
          </a:graphicData>
        </a:graphic>
      </p:graphicFrame>
    </p:spTree>
    <p:extLst>
      <p:ext uri="{BB962C8B-B14F-4D97-AF65-F5344CB8AC3E}">
        <p14:creationId xmlns:p14="http://schemas.microsoft.com/office/powerpoint/2010/main" val="30546377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50000">
                                          <p:cBhvr additive="base">
                                            <p:cTn id="11" dur="10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29"/>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29"/>
                                            </p:tgtEl>
                                            <p:attrNameLst>
                                              <p:attrName>r</p:attrName>
                                            </p:attrNameLst>
                                          </p:cBhvr>
                                        </p:animRot>
                                      </p:childTnLst>
                                    </p:cTn>
                                  </p:par>
                                  <p:par>
                                    <p:cTn id="15" presetID="2" presetClass="entr" presetSubtype="1" fill="hold" nodeType="withEffect" p14:presetBounceEnd="50000">
                                      <p:stCondLst>
                                        <p:cond delay="1300"/>
                                      </p:stCondLst>
                                      <p:childTnLst>
                                        <p:set>
                                          <p:cBhvr>
                                            <p:cTn id="16" dur="1" fill="hold">
                                              <p:stCondLst>
                                                <p:cond delay="0"/>
                                              </p:stCondLst>
                                            </p:cTn>
                                            <p:tgtEl>
                                              <p:spTgt spid="33"/>
                                            </p:tgtEl>
                                            <p:attrNameLst>
                                              <p:attrName>style.visibility</p:attrName>
                                            </p:attrNameLst>
                                          </p:cBhvr>
                                          <p:to>
                                            <p:strVal val="visible"/>
                                          </p:to>
                                        </p:set>
                                        <p:anim calcmode="lin" valueType="num" p14:bounceEnd="50000">
                                          <p:cBhvr additive="base">
                                            <p:cTn id="17" dur="10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18" dur="1000" fill="hold"/>
                                            <p:tgtEl>
                                              <p:spTgt spid="33"/>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14:presetBounceEnd="50000">
                                      <p:stCondLst>
                                        <p:cond delay="1000"/>
                                      </p:stCondLst>
                                      <p:childTnLst>
                                        <p:set>
                                          <p:cBhvr>
                                            <p:cTn id="20" dur="1" fill="hold">
                                              <p:stCondLst>
                                                <p:cond delay="0"/>
                                              </p:stCondLst>
                                            </p:cTn>
                                            <p:tgtEl>
                                              <p:spTgt spid="36"/>
                                            </p:tgtEl>
                                            <p:attrNameLst>
                                              <p:attrName>style.visibility</p:attrName>
                                            </p:attrNameLst>
                                          </p:cBhvr>
                                          <p:to>
                                            <p:strVal val="visible"/>
                                          </p:to>
                                        </p:set>
                                        <p:anim calcmode="lin" valueType="num" p14:bounceEnd="50000">
                                          <p:cBhvr additive="base">
                                            <p:cTn id="21"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22" dur="1000" fill="hold"/>
                                            <p:tgtEl>
                                              <p:spTgt spid="36"/>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14:presetBounceEnd="50000">
                                      <p:stCondLst>
                                        <p:cond delay="1300"/>
                                      </p:stCondLst>
                                      <p:childTnLst>
                                        <p:set>
                                          <p:cBhvr>
                                            <p:cTn id="24" dur="1" fill="hold">
                                              <p:stCondLst>
                                                <p:cond delay="0"/>
                                              </p:stCondLst>
                                            </p:cTn>
                                            <p:tgtEl>
                                              <p:spTgt spid="39"/>
                                            </p:tgtEl>
                                            <p:attrNameLst>
                                              <p:attrName>style.visibility</p:attrName>
                                            </p:attrNameLst>
                                          </p:cBhvr>
                                          <p:to>
                                            <p:strVal val="visible"/>
                                          </p:to>
                                        </p:set>
                                        <p:anim calcmode="lin" valueType="num" p14:bounceEnd="50000">
                                          <p:cBhvr additive="base">
                                            <p:cTn id="25" dur="100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26"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29"/>
                                            </p:tgtEl>
                                            <p:attrNameLst>
                                              <p:attrName>r</p:attrName>
                                            </p:attrNameLst>
                                          </p:cBhvr>
                                        </p:animRot>
                                      </p:childTnLst>
                                    </p:cTn>
                                  </p:par>
                                  <p:par>
                                    <p:cTn id="15" presetID="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000" fill="hold"/>
                                            <p:tgtEl>
                                              <p:spTgt spid="31"/>
                                            </p:tgtEl>
                                            <p:attrNameLst>
                                              <p:attrName>ppt_x</p:attrName>
                                            </p:attrNameLst>
                                          </p:cBhvr>
                                          <p:tavLst>
                                            <p:tav tm="0">
                                              <p:val>
                                                <p:strVal val="1+#ppt_w/2"/>
                                              </p:val>
                                            </p:tav>
                                            <p:tav tm="100000">
                                              <p:val>
                                                <p:strVal val="#ppt_x"/>
                                              </p:val>
                                            </p:tav>
                                          </p:tavLst>
                                        </p:anim>
                                        <p:anim calcmode="lin" valueType="num">
                                          <p:cBhvr additive="base">
                                            <p:cTn id="18" dur="1000" fill="hold"/>
                                            <p:tgtEl>
                                              <p:spTgt spid="3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1000" fill="hold"/>
                                            <p:tgtEl>
                                              <p:spTgt spid="32"/>
                                            </p:tgtEl>
                                            <p:attrNameLst>
                                              <p:attrName>ppt_x</p:attrName>
                                            </p:attrNameLst>
                                          </p:cBhvr>
                                          <p:tavLst>
                                            <p:tav tm="0">
                                              <p:val>
                                                <p:strVal val="0-#ppt_w/2"/>
                                              </p:val>
                                            </p:tav>
                                            <p:tav tm="100000">
                                              <p:val>
                                                <p:strVal val="#ppt_x"/>
                                              </p:val>
                                            </p:tav>
                                          </p:tavLst>
                                        </p:anim>
                                        <p:anim calcmode="lin" valueType="num">
                                          <p:cBhvr additive="base">
                                            <p:cTn id="22" dur="1000" fill="hold"/>
                                            <p:tgtEl>
                                              <p:spTgt spid="32"/>
                                            </p:tgtEl>
                                            <p:attrNameLst>
                                              <p:attrName>ppt_y</p:attrName>
                                            </p:attrNameLst>
                                          </p:cBhvr>
                                          <p:tavLst>
                                            <p:tav tm="0">
                                              <p:val>
                                                <p:strVal val="#ppt_y"/>
                                              </p:val>
                                            </p:tav>
                                            <p:tav tm="100000">
                                              <p:val>
                                                <p:strVal val="#ppt_y"/>
                                              </p:val>
                                            </p:tav>
                                          </p:tavLst>
                                        </p:anim>
                                      </p:childTnLst>
                                    </p:cTn>
                                  </p:par>
                                  <p:par>
                                    <p:cTn id="23" presetID="8" presetClass="emph" presetSubtype="0" repeatCount="indefinite" fill="hold" nodeType="withEffect">
                                      <p:stCondLst>
                                        <p:cond delay="0"/>
                                      </p:stCondLst>
                                      <p:childTnLst>
                                        <p:animRot by="21600000">
                                          <p:cBhvr>
                                            <p:cTn id="24" dur="1000" fill="hold"/>
                                            <p:tgtEl>
                                              <p:spTgt spid="32"/>
                                            </p:tgtEl>
                                            <p:attrNameLst>
                                              <p:attrName>r</p:attrName>
                                            </p:attrNameLst>
                                          </p:cBhvr>
                                        </p:animRot>
                                      </p:childTnLst>
                                    </p:cTn>
                                  </p:par>
                                  <p:par>
                                    <p:cTn id="25" presetID="2" presetClass="entr" presetSubtype="1" fill="hold" nodeType="withEffect">
                                      <p:stCondLst>
                                        <p:cond delay="13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000" fill="hold"/>
                                            <p:tgtEl>
                                              <p:spTgt spid="33"/>
                                            </p:tgtEl>
                                            <p:attrNameLst>
                                              <p:attrName>ppt_x</p:attrName>
                                            </p:attrNameLst>
                                          </p:cBhvr>
                                          <p:tavLst>
                                            <p:tav tm="0">
                                              <p:val>
                                                <p:strVal val="#ppt_x"/>
                                              </p:val>
                                            </p:tav>
                                            <p:tav tm="100000">
                                              <p:val>
                                                <p:strVal val="#ppt_x"/>
                                              </p:val>
                                            </p:tav>
                                          </p:tavLst>
                                        </p:anim>
                                        <p:anim calcmode="lin" valueType="num">
                                          <p:cBhvr additive="base">
                                            <p:cTn id="28" dur="1000" fill="hold"/>
                                            <p:tgtEl>
                                              <p:spTgt spid="33"/>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10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1000" fill="hold"/>
                                            <p:tgtEl>
                                              <p:spTgt spid="36"/>
                                            </p:tgtEl>
                                            <p:attrNameLst>
                                              <p:attrName>ppt_x</p:attrName>
                                            </p:attrNameLst>
                                          </p:cBhvr>
                                          <p:tavLst>
                                            <p:tav tm="0">
                                              <p:val>
                                                <p:strVal val="#ppt_x"/>
                                              </p:val>
                                            </p:tav>
                                            <p:tav tm="100000">
                                              <p:val>
                                                <p:strVal val="#ppt_x"/>
                                              </p:val>
                                            </p:tav>
                                          </p:tavLst>
                                        </p:anim>
                                        <p:anim calcmode="lin" valueType="num">
                                          <p:cBhvr additive="base">
                                            <p:cTn id="32" dur="100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30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000" fill="hold"/>
                                            <p:tgtEl>
                                              <p:spTgt spid="39"/>
                                            </p:tgtEl>
                                            <p:attrNameLst>
                                              <p:attrName>ppt_x</p:attrName>
                                            </p:attrNameLst>
                                          </p:cBhvr>
                                          <p:tavLst>
                                            <p:tav tm="0">
                                              <p:val>
                                                <p:strVal val="#ppt_x"/>
                                              </p:val>
                                            </p:tav>
                                            <p:tav tm="100000">
                                              <p:val>
                                                <p:strVal val="#ppt_x"/>
                                              </p:val>
                                            </p:tav>
                                          </p:tavLst>
                                        </p:anim>
                                        <p:anim calcmode="lin" valueType="num">
                                          <p:cBhvr additive="base">
                                            <p:cTn id="36"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1DFE30-718B-680B-054F-54F1F5818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9Slide.vn 1">
            <a:extLst>
              <a:ext uri="{FF2B5EF4-FFF2-40B4-BE49-F238E27FC236}">
                <a16:creationId xmlns:a16="http://schemas.microsoft.com/office/drawing/2014/main" id="{50E56C71-DA46-6FD7-0BB4-B68E936A7307}"/>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vi-VN" sz="4000" dirty="0">
                <a:solidFill>
                  <a:srgbClr val="1935BE"/>
                </a:solidFill>
              </a:rPr>
              <a:t>D</a:t>
            </a:r>
            <a:r>
              <a:rPr lang="en-GB" sz="4000">
                <a:solidFill>
                  <a:srgbClr val="1935BE"/>
                </a:solidFill>
              </a:rPr>
              <a:t>FD</a:t>
            </a:r>
            <a:endParaRPr lang="en-GB" sz="4000" dirty="0">
              <a:solidFill>
                <a:srgbClr val="1935BE"/>
              </a:solidFill>
            </a:endParaRPr>
          </a:p>
        </p:txBody>
      </p:sp>
      <p:pic>
        <p:nvPicPr>
          <p:cNvPr id="4" name="9Slide.vn 4">
            <a:extLst>
              <a:ext uri="{FF2B5EF4-FFF2-40B4-BE49-F238E27FC236}">
                <a16:creationId xmlns:a16="http://schemas.microsoft.com/office/drawing/2014/main" id="{521825F1-A4ED-27EF-0456-A73F76C331C7}"/>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5" name="9Slide.vn 1">
            <a:extLst>
              <a:ext uri="{FF2B5EF4-FFF2-40B4-BE49-F238E27FC236}">
                <a16:creationId xmlns:a16="http://schemas.microsoft.com/office/drawing/2014/main" id="{87A531BF-3FCF-C976-5401-EE99D2404F20}"/>
              </a:ext>
            </a:extLst>
          </p:cNvPr>
          <p:cNvSpPr txBox="1">
            <a:spLocks/>
          </p:cNvSpPr>
          <p:nvPr/>
        </p:nvSpPr>
        <p:spPr>
          <a:xfrm>
            <a:off x="289501" y="395898"/>
            <a:ext cx="2667000"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vi-VN" sz="4000">
                <a:solidFill>
                  <a:srgbClr val="1935BE"/>
                </a:solidFill>
              </a:rPr>
              <a:t>Mức 2</a:t>
            </a:r>
            <a:endParaRPr lang="en-GB" sz="4000" dirty="0">
              <a:solidFill>
                <a:srgbClr val="1935BE"/>
              </a:solidFill>
            </a:endParaRPr>
          </a:p>
        </p:txBody>
      </p:sp>
      <p:pic>
        <p:nvPicPr>
          <p:cNvPr id="12" name="Picture 11">
            <a:extLst>
              <a:ext uri="{FF2B5EF4-FFF2-40B4-BE49-F238E27FC236}">
                <a16:creationId xmlns:a16="http://schemas.microsoft.com/office/drawing/2014/main" id="{CA713630-B0A7-341D-94B2-9CBF3EDE5CD5}"/>
              </a:ext>
            </a:extLst>
          </p:cNvPr>
          <p:cNvPicPr>
            <a:picLocks noChangeAspect="1"/>
          </p:cNvPicPr>
          <p:nvPr/>
        </p:nvPicPr>
        <p:blipFill>
          <a:blip r:embed="rId3"/>
          <a:stretch>
            <a:fillRect/>
          </a:stretch>
        </p:blipFill>
        <p:spPr>
          <a:xfrm>
            <a:off x="3352800" y="376848"/>
            <a:ext cx="5010849" cy="4633302"/>
          </a:xfrm>
          <a:prstGeom prst="rect">
            <a:avLst/>
          </a:prstGeom>
        </p:spPr>
      </p:pic>
    </p:spTree>
    <p:extLst>
      <p:ext uri="{BB962C8B-B14F-4D97-AF65-F5344CB8AC3E}">
        <p14:creationId xmlns:p14="http://schemas.microsoft.com/office/powerpoint/2010/main" val="1778191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50000">
                                          <p:cBhvr additive="base">
                                            <p:cTn id="1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4"/>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0-#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9Slide.vn 1">
            <a:extLst>
              <a:ext uri="{FF2B5EF4-FFF2-40B4-BE49-F238E27FC236}">
                <a16:creationId xmlns:a16="http://schemas.microsoft.com/office/drawing/2014/main" id="{EC02BAC6-504E-88D9-D314-F6B707FEE3C3}"/>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GB" sz="2000">
                <a:solidFill>
                  <a:srgbClr val="1935BE"/>
                </a:solidFill>
              </a:rPr>
              <a:t>USE-CASE</a:t>
            </a:r>
            <a:endParaRPr lang="en-GB" sz="2000" dirty="0">
              <a:solidFill>
                <a:srgbClr val="1935BE"/>
              </a:solidFill>
            </a:endParaRPr>
          </a:p>
        </p:txBody>
      </p:sp>
      <p:pic>
        <p:nvPicPr>
          <p:cNvPr id="8" name="9Slide.vn 4">
            <a:extLst>
              <a:ext uri="{FF2B5EF4-FFF2-40B4-BE49-F238E27FC236}">
                <a16:creationId xmlns:a16="http://schemas.microsoft.com/office/drawing/2014/main" id="{52550132-81C8-4EA7-81D1-006305D46A50}"/>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pic>
        <p:nvPicPr>
          <p:cNvPr id="5" name="Picture 4" descr="A diagram of a company&#10;&#10;Description automatically generated">
            <a:extLst>
              <a:ext uri="{FF2B5EF4-FFF2-40B4-BE49-F238E27FC236}">
                <a16:creationId xmlns:a16="http://schemas.microsoft.com/office/drawing/2014/main" id="{C9BAA1FF-3C91-03CB-67D9-ABEAF6926CE4}"/>
              </a:ext>
            </a:extLst>
          </p:cNvPr>
          <p:cNvPicPr>
            <a:picLocks noChangeAspect="1"/>
          </p:cNvPicPr>
          <p:nvPr/>
        </p:nvPicPr>
        <p:blipFill>
          <a:blip r:embed="rId3"/>
          <a:stretch>
            <a:fillRect/>
          </a:stretch>
        </p:blipFill>
        <p:spPr>
          <a:xfrm>
            <a:off x="4246248" y="245745"/>
            <a:ext cx="4234336" cy="4652010"/>
          </a:xfrm>
          <a:prstGeom prst="rect">
            <a:avLst/>
          </a:prstGeom>
        </p:spPr>
      </p:pic>
      <p:sp>
        <p:nvSpPr>
          <p:cNvPr id="6" name="9Slide.vn 1">
            <a:extLst>
              <a:ext uri="{FF2B5EF4-FFF2-40B4-BE49-F238E27FC236}">
                <a16:creationId xmlns:a16="http://schemas.microsoft.com/office/drawing/2014/main" id="{B77E0289-90BF-80C3-0760-E861066AEC25}"/>
              </a:ext>
            </a:extLst>
          </p:cNvPr>
          <p:cNvSpPr txBox="1">
            <a:spLocks/>
          </p:cNvSpPr>
          <p:nvPr/>
        </p:nvSpPr>
        <p:spPr>
          <a:xfrm>
            <a:off x="289501" y="395898"/>
            <a:ext cx="2667000"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US" sz="4000">
                <a:solidFill>
                  <a:srgbClr val="1935BE"/>
                </a:solidFill>
              </a:rPr>
              <a:t>Nhân viên</a:t>
            </a:r>
            <a:endParaRPr lang="en-GB" sz="4000" dirty="0">
              <a:solidFill>
                <a:srgbClr val="1935BE"/>
              </a:solidFill>
            </a:endParaRPr>
          </a:p>
        </p:txBody>
      </p:sp>
    </p:spTree>
    <p:extLst>
      <p:ext uri="{BB962C8B-B14F-4D97-AF65-F5344CB8AC3E}">
        <p14:creationId xmlns:p14="http://schemas.microsoft.com/office/powerpoint/2010/main" val="39340425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9Slide.vn 1">
            <a:extLst>
              <a:ext uri="{FF2B5EF4-FFF2-40B4-BE49-F238E27FC236}">
                <a16:creationId xmlns:a16="http://schemas.microsoft.com/office/drawing/2014/main" id="{EC02BAC6-504E-88D9-D314-F6B707FEE3C3}"/>
              </a:ext>
            </a:extLst>
          </p:cNvPr>
          <p:cNvSpPr txBox="1">
            <a:spLocks/>
          </p:cNvSpPr>
          <p:nvPr/>
        </p:nvSpPr>
        <p:spPr>
          <a:xfrm>
            <a:off x="289501" y="1423554"/>
            <a:ext cx="1163349" cy="2296392"/>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rgbClr val="1935BE"/>
                </a:solidFill>
              </a:rPr>
              <a:t>Mô</a:t>
            </a:r>
            <a:r>
              <a:rPr lang="en-GB" sz="4000" dirty="0">
                <a:solidFill>
                  <a:srgbClr val="1935BE"/>
                </a:solidFill>
              </a:rPr>
              <a:t> </a:t>
            </a:r>
          </a:p>
          <a:p>
            <a:pPr algn="ctr"/>
            <a:r>
              <a:rPr lang="en-GB" sz="4000" dirty="0" err="1">
                <a:solidFill>
                  <a:srgbClr val="1935BE"/>
                </a:solidFill>
              </a:rPr>
              <a:t>hình</a:t>
            </a:r>
            <a:r>
              <a:rPr lang="en-GB" sz="4000" dirty="0">
                <a:solidFill>
                  <a:srgbClr val="1935BE"/>
                </a:solidFill>
              </a:rPr>
              <a:t> </a:t>
            </a:r>
          </a:p>
          <a:p>
            <a:pPr algn="ctr"/>
            <a:r>
              <a:rPr lang="en-GB" sz="2000">
                <a:solidFill>
                  <a:srgbClr val="1935BE"/>
                </a:solidFill>
              </a:rPr>
              <a:t>USE-CASE</a:t>
            </a:r>
            <a:endParaRPr lang="en-GB" sz="2000" dirty="0">
              <a:solidFill>
                <a:srgbClr val="1935BE"/>
              </a:solidFill>
            </a:endParaRPr>
          </a:p>
        </p:txBody>
      </p:sp>
      <p:pic>
        <p:nvPicPr>
          <p:cNvPr id="8" name="9Slide.vn 4">
            <a:extLst>
              <a:ext uri="{FF2B5EF4-FFF2-40B4-BE49-F238E27FC236}">
                <a16:creationId xmlns:a16="http://schemas.microsoft.com/office/drawing/2014/main" id="{52550132-81C8-4EA7-81D1-006305D46A50}"/>
              </a:ext>
            </a:extLst>
          </p:cNvPr>
          <p:cNvPicPr preferRelativeResize="0"/>
          <p:nvPr/>
        </p:nvPicPr>
        <p:blipFill>
          <a:blip r:embed="rId2">
            <a:alphaModFix/>
          </a:blip>
          <a:stretch>
            <a:fillRect/>
          </a:stretch>
        </p:blipFill>
        <p:spPr>
          <a:xfrm>
            <a:off x="1211812" y="1276350"/>
            <a:ext cx="482075" cy="525200"/>
          </a:xfrm>
          <a:prstGeom prst="rect">
            <a:avLst/>
          </a:prstGeom>
          <a:noFill/>
          <a:ln>
            <a:noFill/>
          </a:ln>
        </p:spPr>
      </p:pic>
      <p:sp>
        <p:nvSpPr>
          <p:cNvPr id="6" name="9Slide.vn 1">
            <a:extLst>
              <a:ext uri="{FF2B5EF4-FFF2-40B4-BE49-F238E27FC236}">
                <a16:creationId xmlns:a16="http://schemas.microsoft.com/office/drawing/2014/main" id="{B77E0289-90BF-80C3-0760-E861066AEC25}"/>
              </a:ext>
            </a:extLst>
          </p:cNvPr>
          <p:cNvSpPr txBox="1">
            <a:spLocks/>
          </p:cNvSpPr>
          <p:nvPr/>
        </p:nvSpPr>
        <p:spPr>
          <a:xfrm>
            <a:off x="289501" y="395898"/>
            <a:ext cx="2667000" cy="525200"/>
          </a:xfrm>
          <a:prstGeom prst="roundRect">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US" sz="4000">
                <a:solidFill>
                  <a:srgbClr val="1935BE"/>
                </a:solidFill>
              </a:rPr>
              <a:t>Quản lý</a:t>
            </a:r>
            <a:endParaRPr lang="en-GB" sz="4000" dirty="0">
              <a:solidFill>
                <a:srgbClr val="1935BE"/>
              </a:solidFill>
            </a:endParaRPr>
          </a:p>
        </p:txBody>
      </p:sp>
      <p:pic>
        <p:nvPicPr>
          <p:cNvPr id="3" name="Picture 2" descr="A diagram of a flowchart&#10;&#10;Description automatically generated">
            <a:extLst>
              <a:ext uri="{FF2B5EF4-FFF2-40B4-BE49-F238E27FC236}">
                <a16:creationId xmlns:a16="http://schemas.microsoft.com/office/drawing/2014/main" id="{DD0F7D00-F302-8BE8-F963-9E5914BE0C80}"/>
              </a:ext>
            </a:extLst>
          </p:cNvPr>
          <p:cNvPicPr>
            <a:picLocks noChangeAspect="1"/>
          </p:cNvPicPr>
          <p:nvPr/>
        </p:nvPicPr>
        <p:blipFill>
          <a:blip r:embed="rId3"/>
          <a:stretch>
            <a:fillRect/>
          </a:stretch>
        </p:blipFill>
        <p:spPr>
          <a:xfrm>
            <a:off x="4114800" y="260968"/>
            <a:ext cx="4426988" cy="4621564"/>
          </a:xfrm>
          <a:prstGeom prst="rect">
            <a:avLst/>
          </a:prstGeom>
        </p:spPr>
      </p:pic>
    </p:spTree>
    <p:extLst>
      <p:ext uri="{BB962C8B-B14F-4D97-AF65-F5344CB8AC3E}">
        <p14:creationId xmlns:p14="http://schemas.microsoft.com/office/powerpoint/2010/main" val="10569232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par>
                                    <p:cTn id="15" presetID="2" presetClass="entr" presetSubtype="8"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8"/>
                                            </p:tgtEl>
                                            <p:attrNameLst>
                                              <p:attrName>r</p:attrName>
                                            </p:attrNameLst>
                                          </p:cBhvr>
                                        </p:animRot>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FEDB-F45F-D032-BD44-8DE4F22E5699}"/>
              </a:ext>
            </a:extLst>
          </p:cNvPr>
          <p:cNvSpPr>
            <a:spLocks noGrp="1"/>
          </p:cNvSpPr>
          <p:nvPr>
            <p:ph type="title"/>
          </p:nvPr>
        </p:nvSpPr>
        <p:spPr>
          <a:xfrm>
            <a:off x="304800" y="82800"/>
            <a:ext cx="6014400" cy="660150"/>
          </a:xfrm>
        </p:spPr>
        <p:txBody>
          <a:bodyPr/>
          <a:lstStyle/>
          <a:p>
            <a:r>
              <a:rPr lang="en-VN" dirty="0"/>
              <a:t>Giao diện đăng nhập</a:t>
            </a:r>
          </a:p>
        </p:txBody>
      </p:sp>
      <p:sp>
        <p:nvSpPr>
          <p:cNvPr id="3" name="Slide Number Placeholder 2">
            <a:extLst>
              <a:ext uri="{FF2B5EF4-FFF2-40B4-BE49-F238E27FC236}">
                <a16:creationId xmlns:a16="http://schemas.microsoft.com/office/drawing/2014/main" id="{8ADA637B-E4DF-CC6E-9252-262EF13024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991606DC-48BD-6EB5-AF98-40E4327ACF95}"/>
              </a:ext>
            </a:extLst>
          </p:cNvPr>
          <p:cNvPicPr>
            <a:picLocks noChangeAspect="1"/>
          </p:cNvPicPr>
          <p:nvPr/>
        </p:nvPicPr>
        <p:blipFill>
          <a:blip r:embed="rId2"/>
          <a:stretch>
            <a:fillRect/>
          </a:stretch>
        </p:blipFill>
        <p:spPr>
          <a:xfrm>
            <a:off x="1662747" y="944880"/>
            <a:ext cx="5818505" cy="3253740"/>
          </a:xfrm>
          <a:prstGeom prst="rect">
            <a:avLst/>
          </a:prstGeom>
        </p:spPr>
      </p:pic>
    </p:spTree>
    <p:extLst>
      <p:ext uri="{BB962C8B-B14F-4D97-AF65-F5344CB8AC3E}">
        <p14:creationId xmlns:p14="http://schemas.microsoft.com/office/powerpoint/2010/main" val="11533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580550" y="205975"/>
            <a:ext cx="6014400" cy="460775"/>
          </a:xfrm>
        </p:spPr>
        <p:txBody>
          <a:bodyPr/>
          <a:lstStyle/>
          <a:p>
            <a:r>
              <a:rPr lang="en-VN" dirty="0"/>
              <a:t>Giao </a:t>
            </a:r>
            <a:r>
              <a:rPr lang="en-VN"/>
              <a:t>diện </a:t>
            </a:r>
            <a:r>
              <a:rPr lang="en-US"/>
              <a:t>trang chủ</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A screenshot of a football jersey&#10;&#10;Description automatically generated">
            <a:extLst>
              <a:ext uri="{FF2B5EF4-FFF2-40B4-BE49-F238E27FC236}">
                <a16:creationId xmlns:a16="http://schemas.microsoft.com/office/drawing/2014/main" id="{2EA189AE-2346-E7B6-1854-90B213AE7765}"/>
              </a:ext>
            </a:extLst>
          </p:cNvPr>
          <p:cNvPicPr>
            <a:picLocks noChangeAspect="1"/>
          </p:cNvPicPr>
          <p:nvPr/>
        </p:nvPicPr>
        <p:blipFill rotWithShape="1">
          <a:blip r:embed="rId2"/>
          <a:srcRect b="33275"/>
          <a:stretch/>
        </p:blipFill>
        <p:spPr bwMode="auto">
          <a:xfrm>
            <a:off x="580550" y="819149"/>
            <a:ext cx="5520418" cy="2008379"/>
          </a:xfrm>
          <a:prstGeom prst="rect">
            <a:avLst/>
          </a:prstGeom>
          <a:ln>
            <a:noFill/>
          </a:ln>
          <a:extLst>
            <a:ext uri="{53640926-AAD7-44D8-BBD7-CCE9431645EC}">
              <a14:shadowObscured xmlns:a14="http://schemas.microsoft.com/office/drawing/2010/main"/>
            </a:ext>
          </a:extLst>
        </p:spPr>
      </p:pic>
      <p:pic>
        <p:nvPicPr>
          <p:cNvPr id="7" name="Picture 6" descr="A group of sports uniforms&#10;&#10;Description automatically generated">
            <a:extLst>
              <a:ext uri="{FF2B5EF4-FFF2-40B4-BE49-F238E27FC236}">
                <a16:creationId xmlns:a16="http://schemas.microsoft.com/office/drawing/2014/main" id="{AB07072D-5A78-5CDF-5DA2-AE9A0C956D79}"/>
              </a:ext>
            </a:extLst>
          </p:cNvPr>
          <p:cNvPicPr>
            <a:picLocks noChangeAspect="1"/>
          </p:cNvPicPr>
          <p:nvPr/>
        </p:nvPicPr>
        <p:blipFill rotWithShape="1">
          <a:blip r:embed="rId3"/>
          <a:srcRect b="52302"/>
          <a:stretch/>
        </p:blipFill>
        <p:spPr bwMode="auto">
          <a:xfrm>
            <a:off x="573293" y="3181350"/>
            <a:ext cx="5527675" cy="144399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2C5AA689-6DF2-40B2-D8B3-7BD942D3EE52}"/>
              </a:ext>
            </a:extLst>
          </p:cNvPr>
          <p:cNvSpPr txBox="1"/>
          <p:nvPr/>
        </p:nvSpPr>
        <p:spPr>
          <a:xfrm>
            <a:off x="6119111" y="1638672"/>
            <a:ext cx="1238229" cy="369332"/>
          </a:xfrm>
          <a:prstGeom prst="rect">
            <a:avLst/>
          </a:prstGeom>
          <a:noFill/>
        </p:spPr>
        <p:txBody>
          <a:bodyPr wrap="square">
            <a:spAutoFit/>
          </a:bodyPr>
          <a:lstStyle/>
          <a:p>
            <a:r>
              <a:rPr lang="en-US" sz="1800" b="1">
                <a:solidFill>
                  <a:schemeClr val="bg1"/>
                </a:solidFill>
                <a:effectLst/>
                <a:latin typeface="Muli"/>
                <a:ea typeface="Calibri" panose="020F0502020204030204" pitchFamily="34" charset="0"/>
              </a:rPr>
              <a:t>Quản lý </a:t>
            </a:r>
            <a:endParaRPr lang="en-US" sz="1800" b="1">
              <a:solidFill>
                <a:schemeClr val="bg1"/>
              </a:solidFill>
              <a:latin typeface="Muli"/>
            </a:endParaRPr>
          </a:p>
        </p:txBody>
      </p:sp>
      <p:sp>
        <p:nvSpPr>
          <p:cNvPr id="10" name="TextBox 9">
            <a:extLst>
              <a:ext uri="{FF2B5EF4-FFF2-40B4-BE49-F238E27FC236}">
                <a16:creationId xmlns:a16="http://schemas.microsoft.com/office/drawing/2014/main" id="{5D7E1D1D-252B-5E04-BB65-FFDFC2AF432E}"/>
              </a:ext>
            </a:extLst>
          </p:cNvPr>
          <p:cNvSpPr txBox="1"/>
          <p:nvPr/>
        </p:nvSpPr>
        <p:spPr>
          <a:xfrm>
            <a:off x="6172200" y="3718679"/>
            <a:ext cx="1238229" cy="369332"/>
          </a:xfrm>
          <a:prstGeom prst="rect">
            <a:avLst/>
          </a:prstGeom>
          <a:noFill/>
        </p:spPr>
        <p:txBody>
          <a:bodyPr wrap="square">
            <a:spAutoFit/>
          </a:bodyPr>
          <a:lstStyle/>
          <a:p>
            <a:r>
              <a:rPr lang="en-US" sz="1800" b="1">
                <a:solidFill>
                  <a:schemeClr val="bg1"/>
                </a:solidFill>
                <a:effectLst/>
                <a:latin typeface="Muli"/>
                <a:ea typeface="Calibri" panose="020F0502020204030204" pitchFamily="34" charset="0"/>
              </a:rPr>
              <a:t>Nhân viên</a:t>
            </a:r>
            <a:endParaRPr lang="en-US" sz="1800" b="1">
              <a:solidFill>
                <a:schemeClr val="bg1"/>
              </a:solidFill>
              <a:latin typeface="Muli"/>
            </a:endParaRPr>
          </a:p>
        </p:txBody>
      </p:sp>
    </p:spTree>
    <p:extLst>
      <p:ext uri="{BB962C8B-B14F-4D97-AF65-F5344CB8AC3E}">
        <p14:creationId xmlns:p14="http://schemas.microsoft.com/office/powerpoint/2010/main" val="164535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580550" y="205975"/>
            <a:ext cx="6014400" cy="460775"/>
          </a:xfrm>
        </p:spPr>
        <p:txBody>
          <a:bodyPr/>
          <a:lstStyle/>
          <a:p>
            <a:r>
              <a:rPr lang="en-VN" dirty="0"/>
              <a:t>Giao </a:t>
            </a:r>
            <a:r>
              <a:rPr lang="en-VN"/>
              <a:t>diện </a:t>
            </a:r>
            <a:r>
              <a:rPr lang="en-US"/>
              <a:t>sản phẩm</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6F53F8E8-B53E-9431-F27A-4E7D5D1ED227}"/>
              </a:ext>
            </a:extLst>
          </p:cNvPr>
          <p:cNvPicPr>
            <a:picLocks noChangeAspect="1"/>
          </p:cNvPicPr>
          <p:nvPr/>
        </p:nvPicPr>
        <p:blipFill>
          <a:blip r:embed="rId2"/>
          <a:stretch>
            <a:fillRect/>
          </a:stretch>
        </p:blipFill>
        <p:spPr>
          <a:xfrm>
            <a:off x="803275" y="742950"/>
            <a:ext cx="7537450" cy="4111776"/>
          </a:xfrm>
          <a:prstGeom prst="rect">
            <a:avLst/>
          </a:prstGeom>
        </p:spPr>
      </p:pic>
    </p:spTree>
    <p:extLst>
      <p:ext uri="{BB962C8B-B14F-4D97-AF65-F5344CB8AC3E}">
        <p14:creationId xmlns:p14="http://schemas.microsoft.com/office/powerpoint/2010/main" val="21512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580550" y="205975"/>
            <a:ext cx="6014400" cy="460775"/>
          </a:xfrm>
        </p:spPr>
        <p:txBody>
          <a:bodyPr/>
          <a:lstStyle/>
          <a:p>
            <a:r>
              <a:rPr lang="en-VN" dirty="0"/>
              <a:t>Giao </a:t>
            </a:r>
            <a:r>
              <a:rPr lang="en-VN"/>
              <a:t>diện </a:t>
            </a:r>
            <a:r>
              <a:rPr lang="en-US"/>
              <a:t>bán hàng</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5A6E57DB-B7F5-E08A-0642-2950673E4743}"/>
              </a:ext>
            </a:extLst>
          </p:cNvPr>
          <p:cNvPicPr>
            <a:picLocks noChangeAspect="1"/>
          </p:cNvPicPr>
          <p:nvPr/>
        </p:nvPicPr>
        <p:blipFill>
          <a:blip r:embed="rId2"/>
          <a:stretch>
            <a:fillRect/>
          </a:stretch>
        </p:blipFill>
        <p:spPr>
          <a:xfrm>
            <a:off x="976075" y="910441"/>
            <a:ext cx="7191850" cy="4018920"/>
          </a:xfrm>
          <a:prstGeom prst="rect">
            <a:avLst/>
          </a:prstGeom>
        </p:spPr>
      </p:pic>
    </p:spTree>
    <p:extLst>
      <p:ext uri="{BB962C8B-B14F-4D97-AF65-F5344CB8AC3E}">
        <p14:creationId xmlns:p14="http://schemas.microsoft.com/office/powerpoint/2010/main" val="409222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580550" y="205975"/>
            <a:ext cx="6014400" cy="460775"/>
          </a:xfrm>
        </p:spPr>
        <p:txBody>
          <a:bodyPr/>
          <a:lstStyle/>
          <a:p>
            <a:r>
              <a:rPr lang="en-VN" dirty="0"/>
              <a:t>Giao </a:t>
            </a:r>
            <a:r>
              <a:rPr lang="en-VN"/>
              <a:t>diện </a:t>
            </a:r>
            <a:r>
              <a:rPr lang="en-US"/>
              <a:t>nhập hàng</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a:extLst>
              <a:ext uri="{FF2B5EF4-FFF2-40B4-BE49-F238E27FC236}">
                <a16:creationId xmlns:a16="http://schemas.microsoft.com/office/drawing/2014/main" id="{005014CA-43A7-EC36-01DA-3F2FA15C8224}"/>
              </a:ext>
            </a:extLst>
          </p:cNvPr>
          <p:cNvPicPr>
            <a:picLocks noChangeAspect="1"/>
          </p:cNvPicPr>
          <p:nvPr/>
        </p:nvPicPr>
        <p:blipFill>
          <a:blip r:embed="rId2"/>
          <a:stretch>
            <a:fillRect/>
          </a:stretch>
        </p:blipFill>
        <p:spPr>
          <a:xfrm>
            <a:off x="1066800" y="971550"/>
            <a:ext cx="7010400" cy="3898286"/>
          </a:xfrm>
          <a:prstGeom prst="rect">
            <a:avLst/>
          </a:prstGeom>
        </p:spPr>
      </p:pic>
    </p:spTree>
    <p:extLst>
      <p:ext uri="{BB962C8B-B14F-4D97-AF65-F5344CB8AC3E}">
        <p14:creationId xmlns:p14="http://schemas.microsoft.com/office/powerpoint/2010/main" val="1177535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457200" y="285750"/>
            <a:ext cx="6014400" cy="460775"/>
          </a:xfrm>
        </p:spPr>
        <p:txBody>
          <a:bodyPr/>
          <a:lstStyle/>
          <a:p>
            <a:r>
              <a:rPr lang="en-VN" dirty="0"/>
              <a:t>Giao </a:t>
            </a:r>
            <a:r>
              <a:rPr lang="en-VN"/>
              <a:t>diện </a:t>
            </a:r>
            <a:r>
              <a:rPr lang="en-US"/>
              <a:t>nhà cung cấp</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D170E6BC-EF2A-8F7B-5645-27E1F770A445}"/>
              </a:ext>
            </a:extLst>
          </p:cNvPr>
          <p:cNvPicPr>
            <a:picLocks noChangeAspect="1"/>
          </p:cNvPicPr>
          <p:nvPr/>
        </p:nvPicPr>
        <p:blipFill>
          <a:blip r:embed="rId2"/>
          <a:stretch>
            <a:fillRect/>
          </a:stretch>
        </p:blipFill>
        <p:spPr>
          <a:xfrm>
            <a:off x="575153" y="1047750"/>
            <a:ext cx="7993694" cy="3048000"/>
          </a:xfrm>
          <a:prstGeom prst="rect">
            <a:avLst/>
          </a:prstGeom>
        </p:spPr>
      </p:pic>
    </p:spTree>
    <p:extLst>
      <p:ext uri="{BB962C8B-B14F-4D97-AF65-F5344CB8AC3E}">
        <p14:creationId xmlns:p14="http://schemas.microsoft.com/office/powerpoint/2010/main" val="99541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381000" y="133350"/>
            <a:ext cx="6014400" cy="460775"/>
          </a:xfrm>
        </p:spPr>
        <p:txBody>
          <a:bodyPr/>
          <a:lstStyle/>
          <a:p>
            <a:r>
              <a:rPr lang="en-VN"/>
              <a:t>Giao diện</a:t>
            </a:r>
            <a:r>
              <a:rPr lang="en-US"/>
              <a:t> ds</a:t>
            </a:r>
            <a:r>
              <a:rPr lang="en-VN"/>
              <a:t> </a:t>
            </a:r>
            <a:r>
              <a:rPr lang="en-US"/>
              <a:t>nhân viên</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F557AF10-3A93-EBEE-3889-FA284B9134BE}"/>
              </a:ext>
            </a:extLst>
          </p:cNvPr>
          <p:cNvPicPr>
            <a:picLocks noChangeAspect="1"/>
          </p:cNvPicPr>
          <p:nvPr/>
        </p:nvPicPr>
        <p:blipFill>
          <a:blip r:embed="rId2"/>
          <a:stretch>
            <a:fillRect/>
          </a:stretch>
        </p:blipFill>
        <p:spPr>
          <a:xfrm>
            <a:off x="579434" y="819150"/>
            <a:ext cx="7985132" cy="3810000"/>
          </a:xfrm>
          <a:prstGeom prst="rect">
            <a:avLst/>
          </a:prstGeom>
        </p:spPr>
      </p:pic>
    </p:spTree>
    <p:extLst>
      <p:ext uri="{BB962C8B-B14F-4D97-AF65-F5344CB8AC3E}">
        <p14:creationId xmlns:p14="http://schemas.microsoft.com/office/powerpoint/2010/main" val="59195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9Slide.vn 1"/>
          <p:cNvSpPr txBox="1">
            <a:spLocks noGrp="1"/>
          </p:cNvSpPr>
          <p:nvPr>
            <p:ph type="ctrTitle"/>
          </p:nvPr>
        </p:nvSpPr>
        <p:spPr>
          <a:xfrm>
            <a:off x="239233" y="1148705"/>
            <a:ext cx="8121660" cy="704800"/>
          </a:xfrm>
          <a:prstGeom prst="rect">
            <a:avLst/>
          </a:prstGeom>
        </p:spPr>
        <p:txBody>
          <a:bodyPr spcFirstLastPara="1" wrap="square" lIns="0" tIns="0" rIns="0" bIns="0" anchor="b" anchorCtr="0">
            <a:noAutofit/>
          </a:bodyPr>
          <a:lstStyle/>
          <a:p>
            <a:pPr lvl="0" algn="l" rtl="0">
              <a:spcBef>
                <a:spcPts val="0"/>
              </a:spcBef>
              <a:spcAft>
                <a:spcPts val="0"/>
              </a:spcAft>
            </a:pPr>
            <a:r>
              <a:rPr lang="en" dirty="0"/>
              <a:t>I. </a:t>
            </a:r>
            <a:r>
              <a:rPr lang="en" dirty="0" err="1"/>
              <a:t>Khảo</a:t>
            </a:r>
            <a:r>
              <a:rPr lang="en" dirty="0"/>
              <a:t> sát </a:t>
            </a:r>
            <a:r>
              <a:rPr lang="en" err="1"/>
              <a:t>nghiệp</a:t>
            </a:r>
            <a:r>
              <a:rPr lang="en"/>
              <a:t> vụ</a:t>
            </a:r>
            <a:r>
              <a:rPr lang="vi-VN"/>
              <a:t> và phân tích yêu cầu</a:t>
            </a:r>
            <a:endParaRPr dirty="0"/>
          </a:p>
        </p:txBody>
      </p:sp>
      <p:sp>
        <p:nvSpPr>
          <p:cNvPr id="5" name="9Slide.vn 1">
            <a:extLst>
              <a:ext uri="{FF2B5EF4-FFF2-40B4-BE49-F238E27FC236}">
                <a16:creationId xmlns:a16="http://schemas.microsoft.com/office/drawing/2014/main" id="{C7BF12A1-E4F5-A19F-679C-4484BB205654}"/>
              </a:ext>
            </a:extLst>
          </p:cNvPr>
          <p:cNvSpPr txBox="1">
            <a:spLocks/>
          </p:cNvSpPr>
          <p:nvPr/>
        </p:nvSpPr>
        <p:spPr>
          <a:xfrm>
            <a:off x="222827" y="1742178"/>
            <a:ext cx="2330460" cy="704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r>
              <a:rPr lang="en-GB" dirty="0"/>
              <a:t>II</a:t>
            </a:r>
            <a:r>
              <a:rPr lang="en-GB"/>
              <a:t>. </a:t>
            </a:r>
            <a:r>
              <a:rPr lang="vi-VN"/>
              <a:t>Thiết kế</a:t>
            </a:r>
            <a:endParaRPr lang="en-GB" dirty="0"/>
          </a:p>
        </p:txBody>
      </p:sp>
      <p:sp>
        <p:nvSpPr>
          <p:cNvPr id="8" name="9Slide.vn 1">
            <a:extLst>
              <a:ext uri="{FF2B5EF4-FFF2-40B4-BE49-F238E27FC236}">
                <a16:creationId xmlns:a16="http://schemas.microsoft.com/office/drawing/2014/main" id="{E3BB1238-4253-F18D-D78E-DA0CC6516186}"/>
              </a:ext>
            </a:extLst>
          </p:cNvPr>
          <p:cNvSpPr txBox="1">
            <a:spLocks/>
          </p:cNvSpPr>
          <p:nvPr/>
        </p:nvSpPr>
        <p:spPr>
          <a:xfrm>
            <a:off x="228600" y="2343399"/>
            <a:ext cx="2775185" cy="704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r>
              <a:rPr lang="en-GB" dirty="0"/>
              <a:t>IV</a:t>
            </a:r>
            <a:r>
              <a:rPr lang="en-GB"/>
              <a:t>. </a:t>
            </a:r>
            <a:r>
              <a:rPr lang="vi-VN"/>
              <a:t>Kiểm thử</a:t>
            </a:r>
            <a:endParaRPr lang="en-GB" dirty="0"/>
          </a:p>
        </p:txBody>
      </p:sp>
      <p:sp>
        <p:nvSpPr>
          <p:cNvPr id="2" name="9Slide.vn 1">
            <a:extLst>
              <a:ext uri="{FF2B5EF4-FFF2-40B4-BE49-F238E27FC236}">
                <a16:creationId xmlns:a16="http://schemas.microsoft.com/office/drawing/2014/main" id="{360DEA43-3919-602A-6FDA-B344801BA5D1}"/>
              </a:ext>
            </a:extLst>
          </p:cNvPr>
          <p:cNvSpPr txBox="1">
            <a:spLocks/>
          </p:cNvSpPr>
          <p:nvPr/>
        </p:nvSpPr>
        <p:spPr>
          <a:xfrm>
            <a:off x="228600" y="3012898"/>
            <a:ext cx="2877085" cy="704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r>
              <a:rPr lang="en-GB"/>
              <a:t>V. </a:t>
            </a:r>
            <a:r>
              <a:rPr lang="vi-VN"/>
              <a:t>Triển khai</a:t>
            </a:r>
            <a:endParaRPr lang="en-GB" dirty="0"/>
          </a:p>
        </p:txBody>
      </p:sp>
      <p:sp>
        <p:nvSpPr>
          <p:cNvPr id="4" name="9Slide.vn 1">
            <a:extLst>
              <a:ext uri="{FF2B5EF4-FFF2-40B4-BE49-F238E27FC236}">
                <a16:creationId xmlns:a16="http://schemas.microsoft.com/office/drawing/2014/main" id="{008AFC22-3694-5273-5629-8E43EB56BE5B}"/>
              </a:ext>
            </a:extLst>
          </p:cNvPr>
          <p:cNvSpPr txBox="1">
            <a:spLocks/>
          </p:cNvSpPr>
          <p:nvPr/>
        </p:nvSpPr>
        <p:spPr>
          <a:xfrm>
            <a:off x="1324774" y="306411"/>
            <a:ext cx="6494451" cy="704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algn="ctr"/>
            <a:r>
              <a:rPr lang="en-US" sz="5400">
                <a:solidFill>
                  <a:schemeClr val="bg1"/>
                </a:solidFill>
              </a:rPr>
              <a:t>N</a:t>
            </a:r>
            <a:r>
              <a:rPr lang="vi-VN" sz="5400">
                <a:solidFill>
                  <a:schemeClr val="bg1"/>
                </a:solidFill>
              </a:rPr>
              <a:t>ỘI DUNG TRÌNH BÀY</a:t>
            </a:r>
            <a:endParaRPr lang="vi-VN" sz="5400" dirty="0">
              <a:solidFill>
                <a:schemeClr val="bg1"/>
              </a:solidFill>
            </a:endParaRPr>
          </a:p>
        </p:txBody>
      </p:sp>
    </p:spTree>
    <p:extLst>
      <p:ext uri="{BB962C8B-B14F-4D97-AF65-F5344CB8AC3E}">
        <p14:creationId xmlns:p14="http://schemas.microsoft.com/office/powerpoint/2010/main" val="39621273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14:bounceEnd="50000">
                                          <p:cBhvr additive="base">
                                            <p:cTn id="7" dur="1000" fill="hold"/>
                                            <p:tgtEl>
                                              <p:spTgt spid="9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9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300"/>
                                      </p:stCondLst>
                                      <p:childTnLst>
                                        <p:set>
                                          <p:cBhvr>
                                            <p:cTn id="18" dur="1" fill="hold">
                                              <p:stCondLst>
                                                <p:cond delay="0"/>
                                              </p:stCondLst>
                                            </p:cTn>
                                            <p:tgtEl>
                                              <p:spTgt spid="2"/>
                                            </p:tgtEl>
                                            <p:attrNameLst>
                                              <p:attrName>style.visibility</p:attrName>
                                            </p:attrNameLst>
                                          </p:cBhvr>
                                          <p:to>
                                            <p:strVal val="visible"/>
                                          </p:to>
                                        </p:set>
                                        <p:anim calcmode="lin" valueType="num" p14:bounceEnd="50000">
                                          <p:cBhvr additive="base">
                                            <p:cTn id="19"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50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50000">
                                          <p:cBhvr additive="base">
                                            <p:cTn id="23"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2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5" grpId="0"/>
          <p:bldP spid="8" grpId="0"/>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000" fill="hold"/>
                                            <p:tgtEl>
                                              <p:spTgt spid="94"/>
                                            </p:tgtEl>
                                            <p:attrNameLst>
                                              <p:attrName>ppt_x</p:attrName>
                                            </p:attrNameLst>
                                          </p:cBhvr>
                                          <p:tavLst>
                                            <p:tav tm="0">
                                              <p:val>
                                                <p:strVal val="0-#ppt_w/2"/>
                                              </p:val>
                                            </p:tav>
                                            <p:tav tm="100000">
                                              <p:val>
                                                <p:strVal val="#ppt_x"/>
                                              </p:val>
                                            </p:tav>
                                          </p:tavLst>
                                        </p:anim>
                                        <p:anim calcmode="lin" valueType="num">
                                          <p:cBhvr additive="base">
                                            <p:cTn id="8" dur="1000" fill="hold"/>
                                            <p:tgtEl>
                                              <p:spTgt spid="9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0-#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5" grpId="0"/>
          <p:bldP spid="8" grpId="0"/>
          <p:bldP spid="2" grpId="0"/>
          <p:bldP spid="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533400" y="209550"/>
            <a:ext cx="6014400" cy="460775"/>
          </a:xfrm>
        </p:spPr>
        <p:txBody>
          <a:bodyPr/>
          <a:lstStyle/>
          <a:p>
            <a:r>
              <a:rPr lang="en-VN" dirty="0"/>
              <a:t>Giao </a:t>
            </a:r>
            <a:r>
              <a:rPr lang="en-VN"/>
              <a:t>diện </a:t>
            </a:r>
            <a:r>
              <a:rPr lang="en-US"/>
              <a:t>ds tài khoản</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a:extLst>
              <a:ext uri="{FF2B5EF4-FFF2-40B4-BE49-F238E27FC236}">
                <a16:creationId xmlns:a16="http://schemas.microsoft.com/office/drawing/2014/main" id="{61407B43-75DA-3AB6-5058-7DDD46E474E6}"/>
              </a:ext>
            </a:extLst>
          </p:cNvPr>
          <p:cNvPicPr>
            <a:picLocks noChangeAspect="1"/>
          </p:cNvPicPr>
          <p:nvPr/>
        </p:nvPicPr>
        <p:blipFill>
          <a:blip r:embed="rId2"/>
          <a:stretch>
            <a:fillRect/>
          </a:stretch>
        </p:blipFill>
        <p:spPr>
          <a:xfrm>
            <a:off x="225675" y="1047750"/>
            <a:ext cx="8692650" cy="3048000"/>
          </a:xfrm>
          <a:prstGeom prst="rect">
            <a:avLst/>
          </a:prstGeom>
        </p:spPr>
      </p:pic>
    </p:spTree>
    <p:extLst>
      <p:ext uri="{BB962C8B-B14F-4D97-AF65-F5344CB8AC3E}">
        <p14:creationId xmlns:p14="http://schemas.microsoft.com/office/powerpoint/2010/main" val="1851064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37C-9DEF-2FEA-118F-C7741E06E5BC}"/>
              </a:ext>
            </a:extLst>
          </p:cNvPr>
          <p:cNvSpPr>
            <a:spLocks noGrp="1"/>
          </p:cNvSpPr>
          <p:nvPr>
            <p:ph type="title"/>
          </p:nvPr>
        </p:nvSpPr>
        <p:spPr>
          <a:xfrm>
            <a:off x="457200" y="133350"/>
            <a:ext cx="6014400" cy="460775"/>
          </a:xfrm>
        </p:spPr>
        <p:txBody>
          <a:bodyPr/>
          <a:lstStyle/>
          <a:p>
            <a:r>
              <a:rPr lang="en-VN" dirty="0"/>
              <a:t>Giao </a:t>
            </a:r>
            <a:r>
              <a:rPr lang="en-VN"/>
              <a:t>diện </a:t>
            </a:r>
            <a:r>
              <a:rPr lang="en-US"/>
              <a:t>thống kê</a:t>
            </a:r>
            <a:endParaRPr lang="en-VN" dirty="0"/>
          </a:p>
        </p:txBody>
      </p:sp>
      <p:sp>
        <p:nvSpPr>
          <p:cNvPr id="3" name="Slide Number Placeholder 2">
            <a:extLst>
              <a:ext uri="{FF2B5EF4-FFF2-40B4-BE49-F238E27FC236}">
                <a16:creationId xmlns:a16="http://schemas.microsoft.com/office/drawing/2014/main" id="{DE46DD05-B963-68F5-0D71-8BDA6C1C4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descr="A screenshot of a computer&#10;&#10;Description automatically generated">
            <a:extLst>
              <a:ext uri="{FF2B5EF4-FFF2-40B4-BE49-F238E27FC236}">
                <a16:creationId xmlns:a16="http://schemas.microsoft.com/office/drawing/2014/main" id="{B8538F3D-99A7-9BD8-4EB1-AC21987B782D}"/>
              </a:ext>
            </a:extLst>
          </p:cNvPr>
          <p:cNvPicPr>
            <a:picLocks noChangeAspect="1"/>
          </p:cNvPicPr>
          <p:nvPr/>
        </p:nvPicPr>
        <p:blipFill>
          <a:blip r:embed="rId2"/>
          <a:stretch>
            <a:fillRect/>
          </a:stretch>
        </p:blipFill>
        <p:spPr>
          <a:xfrm>
            <a:off x="762000" y="695252"/>
            <a:ext cx="7620000" cy="4129942"/>
          </a:xfrm>
          <a:prstGeom prst="rect">
            <a:avLst/>
          </a:prstGeom>
        </p:spPr>
      </p:pic>
    </p:spTree>
    <p:extLst>
      <p:ext uri="{BB962C8B-B14F-4D97-AF65-F5344CB8AC3E}">
        <p14:creationId xmlns:p14="http://schemas.microsoft.com/office/powerpoint/2010/main" val="343829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8B31CB-388A-13C3-424A-B0CA427D8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9Slide.vn 1">
            <a:extLst>
              <a:ext uri="{FF2B5EF4-FFF2-40B4-BE49-F238E27FC236}">
                <a16:creationId xmlns:a16="http://schemas.microsoft.com/office/drawing/2014/main" id="{D9CA48F2-EF58-7CDD-A67B-3775CA2A35DA}"/>
              </a:ext>
            </a:extLst>
          </p:cNvPr>
          <p:cNvSpPr txBox="1">
            <a:spLocks/>
          </p:cNvSpPr>
          <p:nvPr/>
        </p:nvSpPr>
        <p:spPr>
          <a:xfrm>
            <a:off x="152400" y="122900"/>
            <a:ext cx="2895600" cy="728000"/>
          </a:xfrm>
          <a:prstGeom prst="roundRect">
            <a:avLst/>
          </a:prstGeom>
          <a:solidFill>
            <a:schemeClr val="accent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vi-VN" sz="4000">
                <a:solidFill>
                  <a:schemeClr val="bg1"/>
                </a:solidFill>
              </a:rPr>
              <a:t>Cài đặt</a:t>
            </a:r>
            <a:endParaRPr lang="en-GB" sz="4000" dirty="0">
              <a:solidFill>
                <a:schemeClr val="bg1"/>
              </a:solidFill>
            </a:endParaRPr>
          </a:p>
        </p:txBody>
      </p:sp>
      <p:pic>
        <p:nvPicPr>
          <p:cNvPr id="5" name="9Slide.vn 4">
            <a:extLst>
              <a:ext uri="{FF2B5EF4-FFF2-40B4-BE49-F238E27FC236}">
                <a16:creationId xmlns:a16="http://schemas.microsoft.com/office/drawing/2014/main" id="{0364E32B-9F04-5DC0-684F-246D9E8E30EA}"/>
              </a:ext>
            </a:extLst>
          </p:cNvPr>
          <p:cNvPicPr preferRelativeResize="0"/>
          <p:nvPr/>
        </p:nvPicPr>
        <p:blipFill>
          <a:blip r:embed="rId2">
            <a:alphaModFix/>
          </a:blip>
          <a:stretch>
            <a:fillRect/>
          </a:stretch>
        </p:blipFill>
        <p:spPr>
          <a:xfrm>
            <a:off x="2806962" y="-139700"/>
            <a:ext cx="482075" cy="525200"/>
          </a:xfrm>
          <a:prstGeom prst="rect">
            <a:avLst/>
          </a:prstGeom>
          <a:noFill/>
          <a:ln>
            <a:noFill/>
          </a:ln>
        </p:spPr>
      </p:pic>
      <p:sp>
        <p:nvSpPr>
          <p:cNvPr id="8" name="Oval 7">
            <a:extLst>
              <a:ext uri="{FF2B5EF4-FFF2-40B4-BE49-F238E27FC236}">
                <a16:creationId xmlns:a16="http://schemas.microsoft.com/office/drawing/2014/main" id="{1B24DF47-8209-B39B-CBC9-06E7D827C746}"/>
              </a:ext>
            </a:extLst>
          </p:cNvPr>
          <p:cNvSpPr/>
          <p:nvPr/>
        </p:nvSpPr>
        <p:spPr>
          <a:xfrm>
            <a:off x="1447800" y="1809750"/>
            <a:ext cx="2514600" cy="243840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a:solidFill>
                  <a:srgbClr val="FF0000"/>
                </a:solidFill>
              </a:rPr>
              <a:t>SQL- Sever</a:t>
            </a:r>
          </a:p>
        </p:txBody>
      </p:sp>
      <p:sp>
        <p:nvSpPr>
          <p:cNvPr id="9" name="Oval 8">
            <a:extLst>
              <a:ext uri="{FF2B5EF4-FFF2-40B4-BE49-F238E27FC236}">
                <a16:creationId xmlns:a16="http://schemas.microsoft.com/office/drawing/2014/main" id="{E99B5737-AAF6-6CB9-036C-15CD0C3136B1}"/>
              </a:ext>
            </a:extLst>
          </p:cNvPr>
          <p:cNvSpPr/>
          <p:nvPr/>
        </p:nvSpPr>
        <p:spPr>
          <a:xfrm>
            <a:off x="5410200" y="1806319"/>
            <a:ext cx="2438400" cy="24384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a:solidFill>
                  <a:schemeClr val="accent6">
                    <a:lumMod val="50000"/>
                  </a:schemeClr>
                </a:solidFill>
              </a:rPr>
              <a:t>Visual Studio</a:t>
            </a:r>
          </a:p>
        </p:txBody>
      </p:sp>
      <p:pic>
        <p:nvPicPr>
          <p:cNvPr id="11" name="Graphic 10" descr="Tools with solid fill">
            <a:extLst>
              <a:ext uri="{FF2B5EF4-FFF2-40B4-BE49-F238E27FC236}">
                <a16:creationId xmlns:a16="http://schemas.microsoft.com/office/drawing/2014/main" id="{1B2762D8-349B-4FB6-C0B1-C3AC9DDC2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633" y="1733550"/>
            <a:ext cx="914400" cy="914400"/>
          </a:xfrm>
          <a:prstGeom prst="rect">
            <a:avLst/>
          </a:prstGeom>
        </p:spPr>
      </p:pic>
      <p:pic>
        <p:nvPicPr>
          <p:cNvPr id="1026" name="Picture 2">
            <a:extLst>
              <a:ext uri="{FF2B5EF4-FFF2-40B4-BE49-F238E27FC236}">
                <a16:creationId xmlns:a16="http://schemas.microsoft.com/office/drawing/2014/main" id="{9732FFDA-6128-6F94-29A6-A60B85281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165735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933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5"/>
                                            </p:tgtEl>
                                            <p:attrNameLst>
                                              <p:attrName>r</p:attrName>
                                            </p:attrNameLst>
                                          </p:cBhvr>
                                        </p:animRot>
                                      </p:childTnLst>
                                    </p:cTn>
                                  </p:par>
                                  <p:par>
                                    <p:cTn id="15" presetID="2" presetClass="entr" presetSubtype="4" fill="hold" grpId="0" nodeType="withEffect" p14:presetBounceEnd="54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54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54000">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54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54000">
                                          <p:cBhvr additive="base">
                                            <p:cTn id="21" dur="500" fill="hold"/>
                                            <p:tgtEl>
                                              <p:spTgt spid="11"/>
                                            </p:tgtEl>
                                            <p:attrNameLst>
                                              <p:attrName>ppt_x</p:attrName>
                                            </p:attrNameLst>
                                          </p:cBhvr>
                                          <p:tavLst>
                                            <p:tav tm="0">
                                              <p:val>
                                                <p:strVal val="#ppt_x"/>
                                              </p:val>
                                            </p:tav>
                                            <p:tav tm="100000">
                                              <p:val>
                                                <p:strVal val="#ppt_x"/>
                                              </p:val>
                                            </p:tav>
                                          </p:tavLst>
                                        </p:anim>
                                        <p:anim calcmode="lin" valueType="num" p14:bounceEnd="54000">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56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6000">
                                          <p:cBhvr additive="base">
                                            <p:cTn id="25" dur="500" fill="hold"/>
                                            <p:tgtEl>
                                              <p:spTgt spid="9"/>
                                            </p:tgtEl>
                                            <p:attrNameLst>
                                              <p:attrName>ppt_x</p:attrName>
                                            </p:attrNameLst>
                                          </p:cBhvr>
                                          <p:tavLst>
                                            <p:tav tm="0">
                                              <p:val>
                                                <p:strVal val="#ppt_x"/>
                                              </p:val>
                                            </p:tav>
                                            <p:tav tm="100000">
                                              <p:val>
                                                <p:strVal val="#ppt_x"/>
                                              </p:val>
                                            </p:tav>
                                          </p:tavLst>
                                        </p:anim>
                                        <p:anim calcmode="lin" valueType="num" p14:bounceEnd="56000">
                                          <p:cBhvr additive="base">
                                            <p:cTn id="26" dur="500" fill="hold"/>
                                            <p:tgtEl>
                                              <p:spTgt spid="9"/>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14:presetBounceEnd="56000">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14:bounceEnd="56000">
                                          <p:cBhvr additive="base">
                                            <p:cTn id="29" dur="500" fill="hold"/>
                                            <p:tgtEl>
                                              <p:spTgt spid="1026"/>
                                            </p:tgtEl>
                                            <p:attrNameLst>
                                              <p:attrName>ppt_x</p:attrName>
                                            </p:attrNameLst>
                                          </p:cBhvr>
                                          <p:tavLst>
                                            <p:tav tm="0">
                                              <p:val>
                                                <p:strVal val="#ppt_x"/>
                                              </p:val>
                                            </p:tav>
                                            <p:tav tm="100000">
                                              <p:val>
                                                <p:strVal val="#ppt_x"/>
                                              </p:val>
                                            </p:tav>
                                          </p:tavLst>
                                        </p:anim>
                                        <p:anim calcmode="lin" valueType="num" p14:bounceEnd="56000">
                                          <p:cBhvr additive="base">
                                            <p:cTn id="30"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5"/>
                                            </p:tgtEl>
                                            <p:attrNameLst>
                                              <p:attrName>r</p:attrName>
                                            </p:attrNameLst>
                                          </p:cBhvr>
                                        </p:animRo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additive="base">
                                            <p:cTn id="29" dur="500" fill="hold"/>
                                            <p:tgtEl>
                                              <p:spTgt spid="1026"/>
                                            </p:tgtEl>
                                            <p:attrNameLst>
                                              <p:attrName>ppt_x</p:attrName>
                                            </p:attrNameLst>
                                          </p:cBhvr>
                                          <p:tavLst>
                                            <p:tav tm="0">
                                              <p:val>
                                                <p:strVal val="#ppt_x"/>
                                              </p:val>
                                            </p:tav>
                                            <p:tav tm="100000">
                                              <p:val>
                                                <p:strVal val="#ppt_x"/>
                                              </p:val>
                                            </p:tav>
                                          </p:tavLst>
                                        </p:anim>
                                        <p:anim calcmode="lin" valueType="num">
                                          <p:cBhvr additive="base">
                                            <p:cTn id="30"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9" name="9Slide.vn 1">
            <a:extLst>
              <a:ext uri="{FF2B5EF4-FFF2-40B4-BE49-F238E27FC236}">
                <a16:creationId xmlns:a16="http://schemas.microsoft.com/office/drawing/2014/main" id="{F46654F3-08D2-E4DA-FC89-91E3371E89C3}"/>
              </a:ext>
            </a:extLst>
          </p:cNvPr>
          <p:cNvSpPr txBox="1">
            <a:spLocks/>
          </p:cNvSpPr>
          <p:nvPr/>
        </p:nvSpPr>
        <p:spPr>
          <a:xfrm>
            <a:off x="152400" y="122900"/>
            <a:ext cx="2895600" cy="728000"/>
          </a:xfrm>
          <a:prstGeom prst="roundRect">
            <a:avLst/>
          </a:prstGeom>
          <a:solidFill>
            <a:schemeClr val="accent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chemeClr val="bg1"/>
                </a:solidFill>
              </a:rPr>
              <a:t>Kiểm</a:t>
            </a:r>
            <a:r>
              <a:rPr lang="en-GB" sz="4000" dirty="0">
                <a:solidFill>
                  <a:schemeClr val="bg1"/>
                </a:solidFill>
              </a:rPr>
              <a:t> </a:t>
            </a:r>
            <a:r>
              <a:rPr lang="en-GB" sz="4000" dirty="0" err="1">
                <a:solidFill>
                  <a:schemeClr val="bg1"/>
                </a:solidFill>
              </a:rPr>
              <a:t>thử</a:t>
            </a:r>
            <a:endParaRPr lang="en-GB" sz="4000" dirty="0">
              <a:solidFill>
                <a:schemeClr val="bg1"/>
              </a:solidFill>
            </a:endParaRPr>
          </a:p>
        </p:txBody>
      </p:sp>
      <p:pic>
        <p:nvPicPr>
          <p:cNvPr id="10" name="9Slide.vn 4">
            <a:extLst>
              <a:ext uri="{FF2B5EF4-FFF2-40B4-BE49-F238E27FC236}">
                <a16:creationId xmlns:a16="http://schemas.microsoft.com/office/drawing/2014/main" id="{92E0C6D5-9AE0-627C-5172-696D31035D84}"/>
              </a:ext>
            </a:extLst>
          </p:cNvPr>
          <p:cNvPicPr preferRelativeResize="0"/>
          <p:nvPr/>
        </p:nvPicPr>
        <p:blipFill>
          <a:blip r:embed="rId2">
            <a:alphaModFix/>
          </a:blip>
          <a:stretch>
            <a:fillRect/>
          </a:stretch>
        </p:blipFill>
        <p:spPr>
          <a:xfrm>
            <a:off x="2806962" y="-139700"/>
            <a:ext cx="482075" cy="525200"/>
          </a:xfrm>
          <a:prstGeom prst="rect">
            <a:avLst/>
          </a:prstGeom>
          <a:noFill/>
          <a:ln>
            <a:noFill/>
          </a:ln>
        </p:spPr>
      </p:pic>
      <p:graphicFrame>
        <p:nvGraphicFramePr>
          <p:cNvPr id="3" name="Table 2">
            <a:extLst>
              <a:ext uri="{FF2B5EF4-FFF2-40B4-BE49-F238E27FC236}">
                <a16:creationId xmlns:a16="http://schemas.microsoft.com/office/drawing/2014/main" id="{62C49A0C-6996-73C4-4332-E3126926BEB7}"/>
              </a:ext>
            </a:extLst>
          </p:cNvPr>
          <p:cNvGraphicFramePr>
            <a:graphicFrameLocks noGrp="1"/>
          </p:cNvGraphicFramePr>
          <p:nvPr>
            <p:extLst>
              <p:ext uri="{D42A27DB-BD31-4B8C-83A1-F6EECF244321}">
                <p14:modId xmlns:p14="http://schemas.microsoft.com/office/powerpoint/2010/main" val="941725433"/>
              </p:ext>
            </p:extLst>
          </p:nvPr>
        </p:nvGraphicFramePr>
        <p:xfrm>
          <a:off x="647766" y="1200150"/>
          <a:ext cx="7832818" cy="3414529"/>
        </p:xfrm>
        <a:graphic>
          <a:graphicData uri="http://schemas.openxmlformats.org/drawingml/2006/table">
            <a:tbl>
              <a:tblPr firstRow="1" firstCol="1" bandRow="1">
                <a:tableStyleId>{D7AC3CCA-C797-4891-BE02-D94E43425B78}</a:tableStyleId>
              </a:tblPr>
              <a:tblGrid>
                <a:gridCol w="604476">
                  <a:extLst>
                    <a:ext uri="{9D8B030D-6E8A-4147-A177-3AD203B41FA5}">
                      <a16:colId xmlns:a16="http://schemas.microsoft.com/office/drawing/2014/main" val="140093581"/>
                    </a:ext>
                  </a:extLst>
                </a:gridCol>
                <a:gridCol w="1978283">
                  <a:extLst>
                    <a:ext uri="{9D8B030D-6E8A-4147-A177-3AD203B41FA5}">
                      <a16:colId xmlns:a16="http://schemas.microsoft.com/office/drawing/2014/main" val="2687251162"/>
                    </a:ext>
                  </a:extLst>
                </a:gridCol>
                <a:gridCol w="1626588">
                  <a:extLst>
                    <a:ext uri="{9D8B030D-6E8A-4147-A177-3AD203B41FA5}">
                      <a16:colId xmlns:a16="http://schemas.microsoft.com/office/drawing/2014/main" val="3668423624"/>
                    </a:ext>
                  </a:extLst>
                </a:gridCol>
                <a:gridCol w="2482154">
                  <a:extLst>
                    <a:ext uri="{9D8B030D-6E8A-4147-A177-3AD203B41FA5}">
                      <a16:colId xmlns:a16="http://schemas.microsoft.com/office/drawing/2014/main" val="2884888393"/>
                    </a:ext>
                  </a:extLst>
                </a:gridCol>
                <a:gridCol w="1141317">
                  <a:extLst>
                    <a:ext uri="{9D8B030D-6E8A-4147-A177-3AD203B41FA5}">
                      <a16:colId xmlns:a16="http://schemas.microsoft.com/office/drawing/2014/main" val="3451706909"/>
                    </a:ext>
                  </a:extLst>
                </a:gridCol>
              </a:tblGrid>
              <a:tr h="281147">
                <a:tc gridSpan="5">
                  <a:txBody>
                    <a:bodyPr/>
                    <a:lstStyle/>
                    <a:p>
                      <a:pPr marL="0" marR="0" indent="0" algn="l">
                        <a:lnSpc>
                          <a:spcPct val="150000"/>
                        </a:lnSpc>
                        <a:spcBef>
                          <a:spcPts val="600"/>
                        </a:spcBef>
                        <a:spcAft>
                          <a:spcPts val="600"/>
                        </a:spcAft>
                      </a:pPr>
                      <a:r>
                        <a:rPr lang="en-US" sz="1000" b="0" kern="100">
                          <a:solidFill>
                            <a:srgbClr val="002060"/>
                          </a:solidFill>
                          <a:effectLst/>
                        </a:rPr>
                        <a:t>Project: Quản lí shop quần áo thể thao</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3190508"/>
                  </a:ext>
                </a:extLst>
              </a:tr>
              <a:tr h="181000">
                <a:tc gridSpan="3">
                  <a:txBody>
                    <a:bodyPr/>
                    <a:lstStyle/>
                    <a:p>
                      <a:pPr marL="0" marR="0" indent="0" algn="l">
                        <a:lnSpc>
                          <a:spcPct val="150000"/>
                        </a:lnSpc>
                        <a:spcBef>
                          <a:spcPts val="600"/>
                        </a:spcBef>
                        <a:spcAft>
                          <a:spcPts val="0"/>
                        </a:spcAft>
                      </a:pPr>
                      <a:r>
                        <a:rPr lang="en-US" sz="1000" b="0" kern="100">
                          <a:solidFill>
                            <a:srgbClr val="002060"/>
                          </a:solidFill>
                          <a:effectLst/>
                        </a:rPr>
                        <a:t>Chức năng: Đăng nhập</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en-US" sz="1000" b="0" kern="100">
                          <a:solidFill>
                            <a:srgbClr val="002060"/>
                          </a:solidFill>
                          <a:effectLst/>
                        </a:rPr>
                        <a:t>Màn hình: Đăng nhập</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extLst>
                  <a:ext uri="{0D108BD9-81ED-4DB2-BD59-A6C34878D82A}">
                    <a16:rowId xmlns:a16="http://schemas.microsoft.com/office/drawing/2014/main" val="422620327"/>
                  </a:ext>
                </a:extLst>
              </a:tr>
              <a:tr h="181000">
                <a:tc gridSpan="5">
                  <a:txBody>
                    <a:bodyPr/>
                    <a:lstStyle/>
                    <a:p>
                      <a:pPr marL="0" marR="0" indent="0" algn="l">
                        <a:lnSpc>
                          <a:spcPct val="150000"/>
                        </a:lnSpc>
                        <a:spcBef>
                          <a:spcPts val="600"/>
                        </a:spcBef>
                        <a:spcAft>
                          <a:spcPts val="600"/>
                        </a:spcAft>
                      </a:pPr>
                      <a:r>
                        <a:rPr lang="en-US" sz="1000" b="0" kern="100">
                          <a:solidFill>
                            <a:srgbClr val="002060"/>
                          </a:solidFill>
                          <a:effectLst/>
                        </a:rPr>
                        <a:t>Dữ liệu test: username: “tuanmk” password: “123456”</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2003768"/>
                  </a:ext>
                </a:extLst>
              </a:tr>
              <a:tr h="181000">
                <a:tc gridSpan="3">
                  <a:txBody>
                    <a:bodyPr/>
                    <a:lstStyle/>
                    <a:p>
                      <a:pPr marL="0" marR="0" indent="0" algn="l">
                        <a:lnSpc>
                          <a:spcPct val="150000"/>
                        </a:lnSpc>
                        <a:spcBef>
                          <a:spcPts val="600"/>
                        </a:spcBef>
                        <a:spcAft>
                          <a:spcPts val="0"/>
                        </a:spcAft>
                      </a:pPr>
                      <a:r>
                        <a:rPr lang="en-US" sz="1000" b="0" kern="100">
                          <a:solidFill>
                            <a:srgbClr val="002060"/>
                          </a:solidFill>
                          <a:effectLst/>
                        </a:rPr>
                        <a:t>Các bước thực hiện kiểm tra</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vi-VN" sz="1000" b="0" kern="100">
                          <a:solidFill>
                            <a:srgbClr val="002060"/>
                          </a:solidFill>
                          <a:effectLst/>
                        </a:rPr>
                        <a:t> </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hMerge="1">
                  <a:txBody>
                    <a:bodyPr/>
                    <a:lstStyle/>
                    <a:p>
                      <a:endParaRPr lang="en-US"/>
                    </a:p>
                  </a:txBody>
                  <a:tcPr/>
                </a:tc>
                <a:extLst>
                  <a:ext uri="{0D108BD9-81ED-4DB2-BD59-A6C34878D82A}">
                    <a16:rowId xmlns:a16="http://schemas.microsoft.com/office/drawing/2014/main" val="2434277573"/>
                  </a:ext>
                </a:extLst>
              </a:tr>
              <a:tr h="181000">
                <a:tc>
                  <a:txBody>
                    <a:bodyPr/>
                    <a:lstStyle/>
                    <a:p>
                      <a:pPr marL="0" marR="0" indent="0" algn="l">
                        <a:lnSpc>
                          <a:spcPct val="150000"/>
                        </a:lnSpc>
                        <a:spcBef>
                          <a:spcPts val="600"/>
                        </a:spcBef>
                        <a:spcAft>
                          <a:spcPts val="0"/>
                        </a:spcAft>
                      </a:pPr>
                      <a:r>
                        <a:rPr lang="en-US" sz="1000" b="0" kern="100">
                          <a:solidFill>
                            <a:srgbClr val="002060"/>
                          </a:solidFill>
                          <a:effectLst/>
                        </a:rPr>
                        <a:t>STT</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Steps</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Data</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Expected Results</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600"/>
                        </a:spcAft>
                      </a:pPr>
                      <a:r>
                        <a:rPr lang="en-US" sz="1000" b="0" kern="100">
                          <a:solidFill>
                            <a:srgbClr val="002060"/>
                          </a:solidFill>
                          <a:effectLst/>
                        </a:rPr>
                        <a:t>Actual Results</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1827190753"/>
                  </a:ext>
                </a:extLst>
              </a:tr>
              <a:tr h="224029">
                <a:tc>
                  <a:txBody>
                    <a:bodyPr/>
                    <a:lstStyle/>
                    <a:p>
                      <a:pPr marL="0" marR="0" indent="0" algn="l">
                        <a:lnSpc>
                          <a:spcPct val="150000"/>
                        </a:lnSpc>
                        <a:spcBef>
                          <a:spcPts val="600"/>
                        </a:spcBef>
                        <a:spcAft>
                          <a:spcPts val="0"/>
                        </a:spcAft>
                      </a:pPr>
                      <a:r>
                        <a:rPr lang="en-US" sz="1000" b="0" kern="100">
                          <a:solidFill>
                            <a:srgbClr val="002060"/>
                          </a:solidFill>
                          <a:effectLst/>
                        </a:rPr>
                        <a:t>1</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Không nhập, bấm đăng nhập</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vi-VN" sz="1000" b="0" kern="100">
                          <a:solidFill>
                            <a:srgbClr val="002060"/>
                          </a:solidFill>
                          <a:effectLst/>
                        </a:rPr>
                        <a:t> </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Vui lòng nhập tài khoản, mật khẩu</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3857011492"/>
                  </a:ext>
                </a:extLst>
              </a:tr>
              <a:tr h="386625">
                <a:tc>
                  <a:txBody>
                    <a:bodyPr/>
                    <a:lstStyle/>
                    <a:p>
                      <a:pPr marL="0" marR="0" indent="0" algn="l">
                        <a:lnSpc>
                          <a:spcPct val="150000"/>
                        </a:lnSpc>
                        <a:spcBef>
                          <a:spcPts val="600"/>
                        </a:spcBef>
                        <a:spcAft>
                          <a:spcPts val="0"/>
                        </a:spcAft>
                      </a:pPr>
                      <a:r>
                        <a:rPr lang="en-US" sz="1000" b="0" kern="100">
                          <a:solidFill>
                            <a:srgbClr val="002060"/>
                          </a:solidFill>
                          <a:effectLst/>
                        </a:rPr>
                        <a:t>2</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không nhập mật khẩu</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Thông báo chưa nhập mật khẩu</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692309311"/>
                  </a:ext>
                </a:extLst>
              </a:tr>
              <a:tr h="386625">
                <a:tc>
                  <a:txBody>
                    <a:bodyPr/>
                    <a:lstStyle/>
                    <a:p>
                      <a:pPr marL="0" marR="0" indent="0" algn="l">
                        <a:lnSpc>
                          <a:spcPct val="150000"/>
                        </a:lnSpc>
                        <a:spcBef>
                          <a:spcPts val="600"/>
                        </a:spcBef>
                        <a:spcAft>
                          <a:spcPts val="0"/>
                        </a:spcAft>
                      </a:pPr>
                      <a:r>
                        <a:rPr lang="en-US" sz="1000" b="0" kern="100">
                          <a:solidFill>
                            <a:srgbClr val="002060"/>
                          </a:solidFill>
                          <a:effectLst/>
                        </a:rPr>
                        <a:t>3</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mật khẩu, không tài khoản</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Password: 123456</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Thông báo chưa nhập tài khoản</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2602396262"/>
                  </a:ext>
                </a:extLst>
              </a:tr>
              <a:tr h="386625">
                <a:tc>
                  <a:txBody>
                    <a:bodyPr/>
                    <a:lstStyle/>
                    <a:p>
                      <a:pPr marL="0" marR="0" indent="0" algn="l">
                        <a:lnSpc>
                          <a:spcPct val="150000"/>
                        </a:lnSpc>
                        <a:spcBef>
                          <a:spcPts val="600"/>
                        </a:spcBef>
                        <a:spcAft>
                          <a:spcPts val="0"/>
                        </a:spcAft>
                      </a:pPr>
                      <a:r>
                        <a:rPr lang="en-US" sz="1000" b="0" kern="100">
                          <a:solidFill>
                            <a:srgbClr val="002060"/>
                          </a:solidFill>
                          <a:effectLst/>
                        </a:rPr>
                        <a:t>4</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đúng, mật khẩu sai</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p>
                    <a:p>
                      <a:pPr marL="0" marR="0" indent="0" algn="l">
                        <a:lnSpc>
                          <a:spcPct val="150000"/>
                        </a:lnSpc>
                        <a:spcBef>
                          <a:spcPts val="0"/>
                        </a:spcBef>
                        <a:spcAft>
                          <a:spcPts val="0"/>
                        </a:spcAft>
                      </a:pPr>
                      <a:r>
                        <a:rPr lang="en-US" sz="1000" b="0" kern="100">
                          <a:solidFill>
                            <a:srgbClr val="002060"/>
                          </a:solidFill>
                          <a:effectLst/>
                        </a:rPr>
                        <a:t>Passwword: 123</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Tài khoản hoặc mật khẩu không đúng</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2820942259"/>
                  </a:ext>
                </a:extLst>
              </a:tr>
              <a:tr h="386625">
                <a:tc>
                  <a:txBody>
                    <a:bodyPr/>
                    <a:lstStyle/>
                    <a:p>
                      <a:pPr marL="0" marR="0" indent="0" algn="l">
                        <a:lnSpc>
                          <a:spcPct val="150000"/>
                        </a:lnSpc>
                        <a:spcBef>
                          <a:spcPts val="600"/>
                        </a:spcBef>
                        <a:spcAft>
                          <a:spcPts val="0"/>
                        </a:spcAft>
                      </a:pPr>
                      <a:r>
                        <a:rPr lang="en-US" sz="1000" b="0" kern="100">
                          <a:solidFill>
                            <a:srgbClr val="002060"/>
                          </a:solidFill>
                          <a:effectLst/>
                        </a:rPr>
                        <a:t>5</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sai, mật khẩu đúng</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Username; tuan</a:t>
                      </a:r>
                    </a:p>
                    <a:p>
                      <a:pPr marL="0" marR="0" indent="0" algn="l">
                        <a:lnSpc>
                          <a:spcPct val="150000"/>
                        </a:lnSpc>
                        <a:spcBef>
                          <a:spcPts val="0"/>
                        </a:spcBef>
                        <a:spcAft>
                          <a:spcPts val="0"/>
                        </a:spcAft>
                      </a:pPr>
                      <a:r>
                        <a:rPr lang="en-US" sz="1000" b="0" kern="100">
                          <a:solidFill>
                            <a:srgbClr val="002060"/>
                          </a:solidFill>
                          <a:effectLst/>
                        </a:rPr>
                        <a:t>Passwword: 123456</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Tài khoản hoặc mật khẩu không đúng</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1525546803"/>
                  </a:ext>
                </a:extLst>
              </a:tr>
              <a:tr h="386625">
                <a:tc>
                  <a:txBody>
                    <a:bodyPr/>
                    <a:lstStyle/>
                    <a:p>
                      <a:pPr marL="0" marR="0" indent="0" algn="l">
                        <a:lnSpc>
                          <a:spcPct val="150000"/>
                        </a:lnSpc>
                        <a:spcBef>
                          <a:spcPts val="600"/>
                        </a:spcBef>
                        <a:spcAft>
                          <a:spcPts val="0"/>
                        </a:spcAft>
                      </a:pPr>
                      <a:r>
                        <a:rPr lang="en-US" sz="1000" b="0" kern="100">
                          <a:solidFill>
                            <a:srgbClr val="002060"/>
                          </a:solidFill>
                          <a:effectLst/>
                        </a:rPr>
                        <a:t>6</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đúng tài khoản, mật khẩu</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p>
                    <a:p>
                      <a:pPr marL="0" marR="0" indent="0" algn="l">
                        <a:lnSpc>
                          <a:spcPct val="150000"/>
                        </a:lnSpc>
                        <a:spcBef>
                          <a:spcPts val="0"/>
                        </a:spcBef>
                        <a:spcAft>
                          <a:spcPts val="0"/>
                        </a:spcAft>
                      </a:pPr>
                      <a:r>
                        <a:rPr lang="en-US" sz="1000" b="0" kern="100">
                          <a:solidFill>
                            <a:srgbClr val="002060"/>
                          </a:solidFill>
                          <a:effectLst/>
                        </a:rPr>
                        <a:t>Passwword: 123456</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Đăng nhập thành công</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0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1293416561"/>
                  </a:ext>
                </a:extLst>
              </a:tr>
            </a:tbl>
          </a:graphicData>
        </a:graphic>
      </p:graphicFrame>
    </p:spTree>
    <p:extLst>
      <p:ext uri="{BB962C8B-B14F-4D97-AF65-F5344CB8AC3E}">
        <p14:creationId xmlns:p14="http://schemas.microsoft.com/office/powerpoint/2010/main" val="38114218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par>
                                    <p:cTn id="15" presetID="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9" name="9Slide.vn 1">
            <a:extLst>
              <a:ext uri="{FF2B5EF4-FFF2-40B4-BE49-F238E27FC236}">
                <a16:creationId xmlns:a16="http://schemas.microsoft.com/office/drawing/2014/main" id="{F46654F3-08D2-E4DA-FC89-91E3371E89C3}"/>
              </a:ext>
            </a:extLst>
          </p:cNvPr>
          <p:cNvSpPr txBox="1">
            <a:spLocks/>
          </p:cNvSpPr>
          <p:nvPr/>
        </p:nvSpPr>
        <p:spPr>
          <a:xfrm>
            <a:off x="152400" y="122900"/>
            <a:ext cx="2895600" cy="728000"/>
          </a:xfrm>
          <a:prstGeom prst="roundRect">
            <a:avLst/>
          </a:prstGeom>
          <a:solidFill>
            <a:schemeClr val="accent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chemeClr val="bg1"/>
                </a:solidFill>
              </a:rPr>
              <a:t>Kiểm</a:t>
            </a:r>
            <a:r>
              <a:rPr lang="en-GB" sz="4000" dirty="0">
                <a:solidFill>
                  <a:schemeClr val="bg1"/>
                </a:solidFill>
              </a:rPr>
              <a:t> </a:t>
            </a:r>
            <a:r>
              <a:rPr lang="en-GB" sz="4000" dirty="0" err="1">
                <a:solidFill>
                  <a:schemeClr val="bg1"/>
                </a:solidFill>
              </a:rPr>
              <a:t>thử</a:t>
            </a:r>
            <a:endParaRPr lang="en-GB" sz="4000" dirty="0">
              <a:solidFill>
                <a:schemeClr val="bg1"/>
              </a:solidFill>
            </a:endParaRPr>
          </a:p>
        </p:txBody>
      </p:sp>
      <p:pic>
        <p:nvPicPr>
          <p:cNvPr id="10" name="9Slide.vn 4">
            <a:extLst>
              <a:ext uri="{FF2B5EF4-FFF2-40B4-BE49-F238E27FC236}">
                <a16:creationId xmlns:a16="http://schemas.microsoft.com/office/drawing/2014/main" id="{92E0C6D5-9AE0-627C-5172-696D31035D84}"/>
              </a:ext>
            </a:extLst>
          </p:cNvPr>
          <p:cNvPicPr preferRelativeResize="0"/>
          <p:nvPr/>
        </p:nvPicPr>
        <p:blipFill>
          <a:blip r:embed="rId2">
            <a:alphaModFix/>
          </a:blip>
          <a:stretch>
            <a:fillRect/>
          </a:stretch>
        </p:blipFill>
        <p:spPr>
          <a:xfrm>
            <a:off x="2806962" y="-139700"/>
            <a:ext cx="482075" cy="525200"/>
          </a:xfrm>
          <a:prstGeom prst="rect">
            <a:avLst/>
          </a:prstGeom>
          <a:noFill/>
          <a:ln>
            <a:noFill/>
          </a:ln>
        </p:spPr>
      </p:pic>
      <p:graphicFrame>
        <p:nvGraphicFramePr>
          <p:cNvPr id="3" name="Table 2">
            <a:extLst>
              <a:ext uri="{FF2B5EF4-FFF2-40B4-BE49-F238E27FC236}">
                <a16:creationId xmlns:a16="http://schemas.microsoft.com/office/drawing/2014/main" id="{62C49A0C-6996-73C4-4332-E3126926BEB7}"/>
              </a:ext>
            </a:extLst>
          </p:cNvPr>
          <p:cNvGraphicFramePr>
            <a:graphicFrameLocks noGrp="1"/>
          </p:cNvGraphicFramePr>
          <p:nvPr>
            <p:extLst>
              <p:ext uri="{D42A27DB-BD31-4B8C-83A1-F6EECF244321}">
                <p14:modId xmlns:p14="http://schemas.microsoft.com/office/powerpoint/2010/main" val="2014246204"/>
              </p:ext>
            </p:extLst>
          </p:nvPr>
        </p:nvGraphicFramePr>
        <p:xfrm>
          <a:off x="647766" y="1200150"/>
          <a:ext cx="7832818" cy="3414529"/>
        </p:xfrm>
        <a:graphic>
          <a:graphicData uri="http://schemas.openxmlformats.org/drawingml/2006/table">
            <a:tbl>
              <a:tblPr firstRow="1" firstCol="1" bandRow="1">
                <a:tableStyleId>{D7AC3CCA-C797-4891-BE02-D94E43425B78}</a:tableStyleId>
              </a:tblPr>
              <a:tblGrid>
                <a:gridCol w="604476">
                  <a:extLst>
                    <a:ext uri="{9D8B030D-6E8A-4147-A177-3AD203B41FA5}">
                      <a16:colId xmlns:a16="http://schemas.microsoft.com/office/drawing/2014/main" val="140093581"/>
                    </a:ext>
                  </a:extLst>
                </a:gridCol>
                <a:gridCol w="1978283">
                  <a:extLst>
                    <a:ext uri="{9D8B030D-6E8A-4147-A177-3AD203B41FA5}">
                      <a16:colId xmlns:a16="http://schemas.microsoft.com/office/drawing/2014/main" val="2687251162"/>
                    </a:ext>
                  </a:extLst>
                </a:gridCol>
                <a:gridCol w="1626588">
                  <a:extLst>
                    <a:ext uri="{9D8B030D-6E8A-4147-A177-3AD203B41FA5}">
                      <a16:colId xmlns:a16="http://schemas.microsoft.com/office/drawing/2014/main" val="3668423624"/>
                    </a:ext>
                  </a:extLst>
                </a:gridCol>
                <a:gridCol w="2482154">
                  <a:extLst>
                    <a:ext uri="{9D8B030D-6E8A-4147-A177-3AD203B41FA5}">
                      <a16:colId xmlns:a16="http://schemas.microsoft.com/office/drawing/2014/main" val="2884888393"/>
                    </a:ext>
                  </a:extLst>
                </a:gridCol>
                <a:gridCol w="1141317">
                  <a:extLst>
                    <a:ext uri="{9D8B030D-6E8A-4147-A177-3AD203B41FA5}">
                      <a16:colId xmlns:a16="http://schemas.microsoft.com/office/drawing/2014/main" val="3451706909"/>
                    </a:ext>
                  </a:extLst>
                </a:gridCol>
              </a:tblGrid>
              <a:tr h="281147">
                <a:tc gridSpan="5">
                  <a:txBody>
                    <a:bodyPr/>
                    <a:lstStyle/>
                    <a:p>
                      <a:pPr marL="0" marR="0" indent="0" algn="l">
                        <a:lnSpc>
                          <a:spcPct val="150000"/>
                        </a:lnSpc>
                        <a:spcBef>
                          <a:spcPts val="600"/>
                        </a:spcBef>
                        <a:spcAft>
                          <a:spcPts val="600"/>
                        </a:spcAft>
                      </a:pPr>
                      <a:r>
                        <a:rPr lang="en-US" sz="1000" b="0" kern="100">
                          <a:solidFill>
                            <a:srgbClr val="002060"/>
                          </a:solidFill>
                          <a:effectLst/>
                        </a:rPr>
                        <a:t>Project: Quản lí shop quần áo thể thao</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3190508"/>
                  </a:ext>
                </a:extLst>
              </a:tr>
              <a:tr h="181000">
                <a:tc gridSpan="3">
                  <a:txBody>
                    <a:bodyPr/>
                    <a:lstStyle/>
                    <a:p>
                      <a:pPr marL="0" marR="0" indent="0" algn="l">
                        <a:lnSpc>
                          <a:spcPct val="150000"/>
                        </a:lnSpc>
                        <a:spcBef>
                          <a:spcPts val="600"/>
                        </a:spcBef>
                        <a:spcAft>
                          <a:spcPts val="0"/>
                        </a:spcAft>
                      </a:pPr>
                      <a:r>
                        <a:rPr lang="en-US" sz="1000" b="0" kern="100">
                          <a:solidFill>
                            <a:srgbClr val="002060"/>
                          </a:solidFill>
                          <a:effectLst/>
                        </a:rPr>
                        <a:t>Chức năng: Đăng nhập</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en-US" sz="1000" b="0" kern="100">
                          <a:solidFill>
                            <a:srgbClr val="002060"/>
                          </a:solidFill>
                          <a:effectLst/>
                        </a:rPr>
                        <a:t>Màn hình: Đăng nhập</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extLst>
                  <a:ext uri="{0D108BD9-81ED-4DB2-BD59-A6C34878D82A}">
                    <a16:rowId xmlns:a16="http://schemas.microsoft.com/office/drawing/2014/main" val="422620327"/>
                  </a:ext>
                </a:extLst>
              </a:tr>
              <a:tr h="181000">
                <a:tc gridSpan="5">
                  <a:txBody>
                    <a:bodyPr/>
                    <a:lstStyle/>
                    <a:p>
                      <a:pPr marL="0" marR="0" indent="0" algn="l">
                        <a:lnSpc>
                          <a:spcPct val="150000"/>
                        </a:lnSpc>
                        <a:spcBef>
                          <a:spcPts val="600"/>
                        </a:spcBef>
                        <a:spcAft>
                          <a:spcPts val="600"/>
                        </a:spcAft>
                      </a:pPr>
                      <a:r>
                        <a:rPr lang="en-US" sz="1000" b="0" kern="100">
                          <a:solidFill>
                            <a:srgbClr val="002060"/>
                          </a:solidFill>
                          <a:effectLst/>
                        </a:rPr>
                        <a:t>Dữ liệu test: username: “tuanmk” password: “123456”</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2003768"/>
                  </a:ext>
                </a:extLst>
              </a:tr>
              <a:tr h="181000">
                <a:tc gridSpan="3">
                  <a:txBody>
                    <a:bodyPr/>
                    <a:lstStyle/>
                    <a:p>
                      <a:pPr marL="0" marR="0" indent="0" algn="l">
                        <a:lnSpc>
                          <a:spcPct val="150000"/>
                        </a:lnSpc>
                        <a:spcBef>
                          <a:spcPts val="600"/>
                        </a:spcBef>
                        <a:spcAft>
                          <a:spcPts val="0"/>
                        </a:spcAft>
                      </a:pPr>
                      <a:r>
                        <a:rPr lang="en-US" sz="1000" b="0" kern="100">
                          <a:solidFill>
                            <a:srgbClr val="002060"/>
                          </a:solidFill>
                          <a:effectLst/>
                        </a:rPr>
                        <a:t>Các bước thực hiện kiểm tra</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vi-VN" sz="1000" b="0" kern="100">
                          <a:solidFill>
                            <a:srgbClr val="002060"/>
                          </a:solidFill>
                          <a:effectLst/>
                        </a:rPr>
                        <a:t> </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hMerge="1">
                  <a:txBody>
                    <a:bodyPr/>
                    <a:lstStyle/>
                    <a:p>
                      <a:endParaRPr lang="en-US"/>
                    </a:p>
                  </a:txBody>
                  <a:tcPr/>
                </a:tc>
                <a:extLst>
                  <a:ext uri="{0D108BD9-81ED-4DB2-BD59-A6C34878D82A}">
                    <a16:rowId xmlns:a16="http://schemas.microsoft.com/office/drawing/2014/main" val="2434277573"/>
                  </a:ext>
                </a:extLst>
              </a:tr>
              <a:tr h="181000">
                <a:tc>
                  <a:txBody>
                    <a:bodyPr/>
                    <a:lstStyle/>
                    <a:p>
                      <a:pPr marL="0" marR="0" indent="0" algn="ctr">
                        <a:lnSpc>
                          <a:spcPct val="150000"/>
                        </a:lnSpc>
                        <a:spcBef>
                          <a:spcPts val="600"/>
                        </a:spcBef>
                        <a:spcAft>
                          <a:spcPts val="0"/>
                        </a:spcAft>
                      </a:pPr>
                      <a:r>
                        <a:rPr lang="en-US" sz="1000" b="0" kern="100">
                          <a:solidFill>
                            <a:srgbClr val="002060"/>
                          </a:solidFill>
                          <a:effectLst/>
                        </a:rPr>
                        <a:t>STT</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0"/>
                        </a:spcAft>
                      </a:pPr>
                      <a:r>
                        <a:rPr lang="en-US" sz="1000" b="0" kern="100">
                          <a:solidFill>
                            <a:srgbClr val="002060"/>
                          </a:solidFill>
                          <a:effectLst/>
                        </a:rPr>
                        <a:t>Steps</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0"/>
                        </a:spcAft>
                      </a:pPr>
                      <a:r>
                        <a:rPr lang="en-US" sz="1000" b="0" kern="100">
                          <a:solidFill>
                            <a:srgbClr val="002060"/>
                          </a:solidFill>
                          <a:effectLst/>
                        </a:rPr>
                        <a:t>Data</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0"/>
                        </a:spcAft>
                      </a:pPr>
                      <a:r>
                        <a:rPr lang="en-US" sz="1000" b="0" kern="100">
                          <a:solidFill>
                            <a:srgbClr val="002060"/>
                          </a:solidFill>
                          <a:effectLst/>
                        </a:rPr>
                        <a:t>Expected Results</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ctr">
                        <a:lnSpc>
                          <a:spcPct val="150000"/>
                        </a:lnSpc>
                        <a:spcBef>
                          <a:spcPts val="0"/>
                        </a:spcBef>
                        <a:spcAft>
                          <a:spcPts val="600"/>
                        </a:spcAft>
                      </a:pPr>
                      <a:r>
                        <a:rPr lang="en-US" sz="1000" b="0" kern="100">
                          <a:solidFill>
                            <a:srgbClr val="002060"/>
                          </a:solidFill>
                          <a:effectLst/>
                        </a:rPr>
                        <a:t>Actual Results</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extLst>
                  <a:ext uri="{0D108BD9-81ED-4DB2-BD59-A6C34878D82A}">
                    <a16:rowId xmlns:a16="http://schemas.microsoft.com/office/drawing/2014/main" val="1827190753"/>
                  </a:ext>
                </a:extLst>
              </a:tr>
              <a:tr h="224029">
                <a:tc>
                  <a:txBody>
                    <a:bodyPr/>
                    <a:lstStyle/>
                    <a:p>
                      <a:pPr marL="0" marR="0" indent="0" algn="ctr">
                        <a:lnSpc>
                          <a:spcPct val="150000"/>
                        </a:lnSpc>
                        <a:spcBef>
                          <a:spcPts val="600"/>
                        </a:spcBef>
                        <a:spcAft>
                          <a:spcPts val="0"/>
                        </a:spcAft>
                      </a:pPr>
                      <a:r>
                        <a:rPr lang="en-US" sz="1000" b="0" kern="100">
                          <a:solidFill>
                            <a:srgbClr val="002060"/>
                          </a:solidFill>
                          <a:effectLst/>
                        </a:rPr>
                        <a:t>1</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Không nhập, bấm đăng nhập</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vi-VN" sz="1000" b="0" kern="100">
                          <a:solidFill>
                            <a:srgbClr val="002060"/>
                          </a:solidFill>
                          <a:effectLst/>
                        </a:rPr>
                        <a:t> </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Vui lòng nhập tài khoản, mật khẩu</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3857011492"/>
                  </a:ext>
                </a:extLst>
              </a:tr>
              <a:tr h="386625">
                <a:tc>
                  <a:txBody>
                    <a:bodyPr/>
                    <a:lstStyle/>
                    <a:p>
                      <a:pPr marL="0" marR="0" indent="0" algn="ctr">
                        <a:lnSpc>
                          <a:spcPct val="150000"/>
                        </a:lnSpc>
                        <a:spcBef>
                          <a:spcPts val="600"/>
                        </a:spcBef>
                        <a:spcAft>
                          <a:spcPts val="0"/>
                        </a:spcAft>
                      </a:pPr>
                      <a:r>
                        <a:rPr lang="en-US" sz="1000" b="0" kern="100">
                          <a:solidFill>
                            <a:srgbClr val="002060"/>
                          </a:solidFill>
                          <a:effectLst/>
                        </a:rPr>
                        <a:t>2</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không nhập mật khẩu</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Thông báo chưa nhập mật khẩu</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692309311"/>
                  </a:ext>
                </a:extLst>
              </a:tr>
              <a:tr h="386625">
                <a:tc>
                  <a:txBody>
                    <a:bodyPr/>
                    <a:lstStyle/>
                    <a:p>
                      <a:pPr marL="0" marR="0" indent="0" algn="ctr">
                        <a:lnSpc>
                          <a:spcPct val="150000"/>
                        </a:lnSpc>
                        <a:spcBef>
                          <a:spcPts val="600"/>
                        </a:spcBef>
                        <a:spcAft>
                          <a:spcPts val="0"/>
                        </a:spcAft>
                      </a:pPr>
                      <a:r>
                        <a:rPr lang="en-US" sz="1000" b="0" kern="100">
                          <a:solidFill>
                            <a:srgbClr val="002060"/>
                          </a:solidFill>
                          <a:effectLst/>
                        </a:rPr>
                        <a:t>3</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mật khẩu, không tài khoản</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Password: 123456</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Thông báo chưa nhập tài khoản</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2602396262"/>
                  </a:ext>
                </a:extLst>
              </a:tr>
              <a:tr h="386625">
                <a:tc>
                  <a:txBody>
                    <a:bodyPr/>
                    <a:lstStyle/>
                    <a:p>
                      <a:pPr marL="0" marR="0" indent="0" algn="ctr">
                        <a:lnSpc>
                          <a:spcPct val="150000"/>
                        </a:lnSpc>
                        <a:spcBef>
                          <a:spcPts val="600"/>
                        </a:spcBef>
                        <a:spcAft>
                          <a:spcPts val="0"/>
                        </a:spcAft>
                      </a:pPr>
                      <a:r>
                        <a:rPr lang="en-US" sz="1000" b="0" kern="100">
                          <a:solidFill>
                            <a:srgbClr val="002060"/>
                          </a:solidFill>
                          <a:effectLst/>
                        </a:rPr>
                        <a:t>4</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đúng, mật khẩu sai</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endParaRPr lang="en-US" sz="1600" b="0" kern="100">
                        <a:solidFill>
                          <a:srgbClr val="002060"/>
                        </a:solidFill>
                        <a:effectLst/>
                      </a:endParaRPr>
                    </a:p>
                    <a:p>
                      <a:pPr marL="0" marR="0" indent="0" algn="l">
                        <a:lnSpc>
                          <a:spcPct val="150000"/>
                        </a:lnSpc>
                        <a:spcBef>
                          <a:spcPts val="0"/>
                        </a:spcBef>
                        <a:spcAft>
                          <a:spcPts val="0"/>
                        </a:spcAft>
                      </a:pPr>
                      <a:r>
                        <a:rPr lang="en-US" sz="1000" b="0" kern="100">
                          <a:solidFill>
                            <a:srgbClr val="002060"/>
                          </a:solidFill>
                          <a:effectLst/>
                        </a:rPr>
                        <a:t>Passwword: 123</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Tài khoản hoặc mật khẩu không đúng</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2820942259"/>
                  </a:ext>
                </a:extLst>
              </a:tr>
              <a:tr h="386625">
                <a:tc>
                  <a:txBody>
                    <a:bodyPr/>
                    <a:lstStyle/>
                    <a:p>
                      <a:pPr marL="0" marR="0" indent="0" algn="ctr">
                        <a:lnSpc>
                          <a:spcPct val="150000"/>
                        </a:lnSpc>
                        <a:spcBef>
                          <a:spcPts val="600"/>
                        </a:spcBef>
                        <a:spcAft>
                          <a:spcPts val="0"/>
                        </a:spcAft>
                      </a:pPr>
                      <a:r>
                        <a:rPr lang="en-US" sz="1000" b="0" kern="100">
                          <a:solidFill>
                            <a:srgbClr val="002060"/>
                          </a:solidFill>
                          <a:effectLst/>
                        </a:rPr>
                        <a:t>5</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tài khoản sai, mật khẩu đúng</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Username; tuan</a:t>
                      </a:r>
                      <a:endParaRPr lang="en-US" sz="1600" b="0" kern="100">
                        <a:solidFill>
                          <a:srgbClr val="002060"/>
                        </a:solidFill>
                        <a:effectLst/>
                      </a:endParaRPr>
                    </a:p>
                    <a:p>
                      <a:pPr marL="0" marR="0" indent="0" algn="l">
                        <a:lnSpc>
                          <a:spcPct val="150000"/>
                        </a:lnSpc>
                        <a:spcBef>
                          <a:spcPts val="0"/>
                        </a:spcBef>
                        <a:spcAft>
                          <a:spcPts val="0"/>
                        </a:spcAft>
                      </a:pPr>
                      <a:r>
                        <a:rPr lang="en-US" sz="1000" b="0" kern="100">
                          <a:solidFill>
                            <a:srgbClr val="002060"/>
                          </a:solidFill>
                          <a:effectLst/>
                        </a:rPr>
                        <a:t>Passwword: 123456</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Tài khoản hoặc mật khẩu không đúng</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1525546803"/>
                  </a:ext>
                </a:extLst>
              </a:tr>
              <a:tr h="386625">
                <a:tc>
                  <a:txBody>
                    <a:bodyPr/>
                    <a:lstStyle/>
                    <a:p>
                      <a:pPr marL="0" marR="0" indent="0" algn="ctr">
                        <a:lnSpc>
                          <a:spcPct val="150000"/>
                        </a:lnSpc>
                        <a:spcBef>
                          <a:spcPts val="600"/>
                        </a:spcBef>
                        <a:spcAft>
                          <a:spcPts val="0"/>
                        </a:spcAft>
                      </a:pPr>
                      <a:r>
                        <a:rPr lang="en-US" sz="1000" b="0" kern="100">
                          <a:solidFill>
                            <a:srgbClr val="002060"/>
                          </a:solidFill>
                          <a:effectLst/>
                        </a:rPr>
                        <a:t>6</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nchor="ctr"/>
                </a:tc>
                <a:tc>
                  <a:txBody>
                    <a:bodyPr/>
                    <a:lstStyle/>
                    <a:p>
                      <a:pPr marL="0" marR="0" indent="0" algn="l">
                        <a:lnSpc>
                          <a:spcPct val="150000"/>
                        </a:lnSpc>
                        <a:spcBef>
                          <a:spcPts val="0"/>
                        </a:spcBef>
                        <a:spcAft>
                          <a:spcPts val="0"/>
                        </a:spcAft>
                      </a:pPr>
                      <a:r>
                        <a:rPr lang="en-US" sz="1000" b="0" kern="100">
                          <a:solidFill>
                            <a:srgbClr val="002060"/>
                          </a:solidFill>
                          <a:effectLst/>
                        </a:rPr>
                        <a:t>Nhập đúng tài khoản, mật khẩu</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Username; tuanmk</a:t>
                      </a:r>
                      <a:endParaRPr lang="en-US" sz="1600" b="0" kern="100">
                        <a:solidFill>
                          <a:srgbClr val="002060"/>
                        </a:solidFill>
                        <a:effectLst/>
                      </a:endParaRPr>
                    </a:p>
                    <a:p>
                      <a:pPr marL="0" marR="0" indent="0" algn="l">
                        <a:lnSpc>
                          <a:spcPct val="150000"/>
                        </a:lnSpc>
                        <a:spcBef>
                          <a:spcPts val="0"/>
                        </a:spcBef>
                        <a:spcAft>
                          <a:spcPts val="0"/>
                        </a:spcAft>
                      </a:pPr>
                      <a:r>
                        <a:rPr lang="en-US" sz="1000" b="0" kern="100">
                          <a:solidFill>
                            <a:srgbClr val="002060"/>
                          </a:solidFill>
                          <a:effectLst/>
                        </a:rPr>
                        <a:t>Passwword: 123456</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l">
                        <a:lnSpc>
                          <a:spcPct val="150000"/>
                        </a:lnSpc>
                        <a:spcBef>
                          <a:spcPts val="0"/>
                        </a:spcBef>
                        <a:spcAft>
                          <a:spcPts val="0"/>
                        </a:spcAft>
                      </a:pPr>
                      <a:r>
                        <a:rPr lang="en-US" sz="1000" b="0" kern="100">
                          <a:solidFill>
                            <a:srgbClr val="002060"/>
                          </a:solidFill>
                          <a:effectLst/>
                        </a:rPr>
                        <a:t>Đăng nhập thành công</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tc>
                  <a:txBody>
                    <a:bodyPr/>
                    <a:lstStyle/>
                    <a:p>
                      <a:pPr marL="0" marR="0" indent="0" algn="ctr">
                        <a:lnSpc>
                          <a:spcPct val="150000"/>
                        </a:lnSpc>
                        <a:spcBef>
                          <a:spcPts val="0"/>
                        </a:spcBef>
                        <a:spcAft>
                          <a:spcPts val="600"/>
                        </a:spcAft>
                      </a:pPr>
                      <a:r>
                        <a:rPr lang="en-US" sz="1000" b="0" kern="100">
                          <a:solidFill>
                            <a:srgbClr val="002060"/>
                          </a:solidFill>
                          <a:effectLst/>
                        </a:rPr>
                        <a:t>OK</a:t>
                      </a:r>
                      <a:endParaRPr lang="en-US" sz="1600" b="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41" marR="68541" marT="0" marB="0"/>
                </a:tc>
                <a:extLst>
                  <a:ext uri="{0D108BD9-81ED-4DB2-BD59-A6C34878D82A}">
                    <a16:rowId xmlns:a16="http://schemas.microsoft.com/office/drawing/2014/main" val="1293416561"/>
                  </a:ext>
                </a:extLst>
              </a:tr>
            </a:tbl>
          </a:graphicData>
        </a:graphic>
      </p:graphicFrame>
    </p:spTree>
    <p:extLst>
      <p:ext uri="{BB962C8B-B14F-4D97-AF65-F5344CB8AC3E}">
        <p14:creationId xmlns:p14="http://schemas.microsoft.com/office/powerpoint/2010/main" val="18838014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par>
                                    <p:cTn id="15" presetID="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9" name="9Slide.vn 1">
            <a:extLst>
              <a:ext uri="{FF2B5EF4-FFF2-40B4-BE49-F238E27FC236}">
                <a16:creationId xmlns:a16="http://schemas.microsoft.com/office/drawing/2014/main" id="{F46654F3-08D2-E4DA-FC89-91E3371E89C3}"/>
              </a:ext>
            </a:extLst>
          </p:cNvPr>
          <p:cNvSpPr txBox="1">
            <a:spLocks/>
          </p:cNvSpPr>
          <p:nvPr/>
        </p:nvSpPr>
        <p:spPr>
          <a:xfrm>
            <a:off x="152400" y="122900"/>
            <a:ext cx="2895600" cy="728000"/>
          </a:xfrm>
          <a:prstGeom prst="roundRect">
            <a:avLst/>
          </a:prstGeom>
          <a:solidFill>
            <a:schemeClr val="accent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chemeClr val="bg1"/>
                </a:solidFill>
              </a:rPr>
              <a:t>Kiểm</a:t>
            </a:r>
            <a:r>
              <a:rPr lang="en-GB" sz="4000" dirty="0">
                <a:solidFill>
                  <a:schemeClr val="bg1"/>
                </a:solidFill>
              </a:rPr>
              <a:t> </a:t>
            </a:r>
            <a:r>
              <a:rPr lang="en-GB" sz="4000" dirty="0" err="1">
                <a:solidFill>
                  <a:schemeClr val="bg1"/>
                </a:solidFill>
              </a:rPr>
              <a:t>thử</a:t>
            </a:r>
            <a:endParaRPr lang="en-GB" sz="4000" dirty="0">
              <a:solidFill>
                <a:schemeClr val="bg1"/>
              </a:solidFill>
            </a:endParaRPr>
          </a:p>
        </p:txBody>
      </p:sp>
      <p:pic>
        <p:nvPicPr>
          <p:cNvPr id="10" name="9Slide.vn 4">
            <a:extLst>
              <a:ext uri="{FF2B5EF4-FFF2-40B4-BE49-F238E27FC236}">
                <a16:creationId xmlns:a16="http://schemas.microsoft.com/office/drawing/2014/main" id="{92E0C6D5-9AE0-627C-5172-696D31035D84}"/>
              </a:ext>
            </a:extLst>
          </p:cNvPr>
          <p:cNvPicPr preferRelativeResize="0"/>
          <p:nvPr/>
        </p:nvPicPr>
        <p:blipFill>
          <a:blip r:embed="rId2">
            <a:alphaModFix/>
          </a:blip>
          <a:stretch>
            <a:fillRect/>
          </a:stretch>
        </p:blipFill>
        <p:spPr>
          <a:xfrm>
            <a:off x="2806962" y="-139700"/>
            <a:ext cx="482075" cy="525200"/>
          </a:xfrm>
          <a:prstGeom prst="rect">
            <a:avLst/>
          </a:prstGeom>
          <a:noFill/>
          <a:ln>
            <a:noFill/>
          </a:ln>
        </p:spPr>
      </p:pic>
      <p:graphicFrame>
        <p:nvGraphicFramePr>
          <p:cNvPr id="5" name="Table 4">
            <a:extLst>
              <a:ext uri="{FF2B5EF4-FFF2-40B4-BE49-F238E27FC236}">
                <a16:creationId xmlns:a16="http://schemas.microsoft.com/office/drawing/2014/main" id="{86436E46-A2FB-EE52-D233-FB1B157AC5C6}"/>
              </a:ext>
            </a:extLst>
          </p:cNvPr>
          <p:cNvGraphicFramePr>
            <a:graphicFrameLocks noGrp="1"/>
          </p:cNvGraphicFramePr>
          <p:nvPr>
            <p:extLst>
              <p:ext uri="{D42A27DB-BD31-4B8C-83A1-F6EECF244321}">
                <p14:modId xmlns:p14="http://schemas.microsoft.com/office/powerpoint/2010/main" val="1777435796"/>
              </p:ext>
            </p:extLst>
          </p:nvPr>
        </p:nvGraphicFramePr>
        <p:xfrm>
          <a:off x="609600" y="1276350"/>
          <a:ext cx="7870984" cy="2859151"/>
        </p:xfrm>
        <a:graphic>
          <a:graphicData uri="http://schemas.openxmlformats.org/drawingml/2006/table">
            <a:tbl>
              <a:tblPr firstRow="1" firstCol="1" bandRow="1">
                <a:tableStyleId>{D7AC3CCA-C797-4891-BE02-D94E43425B78}</a:tableStyleId>
              </a:tblPr>
              <a:tblGrid>
                <a:gridCol w="607421">
                  <a:extLst>
                    <a:ext uri="{9D8B030D-6E8A-4147-A177-3AD203B41FA5}">
                      <a16:colId xmlns:a16="http://schemas.microsoft.com/office/drawing/2014/main" val="791356037"/>
                    </a:ext>
                  </a:extLst>
                </a:gridCol>
                <a:gridCol w="1835006">
                  <a:extLst>
                    <a:ext uri="{9D8B030D-6E8A-4147-A177-3AD203B41FA5}">
                      <a16:colId xmlns:a16="http://schemas.microsoft.com/office/drawing/2014/main" val="967444385"/>
                    </a:ext>
                  </a:extLst>
                </a:gridCol>
                <a:gridCol w="1787431">
                  <a:extLst>
                    <a:ext uri="{9D8B030D-6E8A-4147-A177-3AD203B41FA5}">
                      <a16:colId xmlns:a16="http://schemas.microsoft.com/office/drawing/2014/main" val="3131778272"/>
                    </a:ext>
                  </a:extLst>
                </a:gridCol>
                <a:gridCol w="2494248">
                  <a:extLst>
                    <a:ext uri="{9D8B030D-6E8A-4147-A177-3AD203B41FA5}">
                      <a16:colId xmlns:a16="http://schemas.microsoft.com/office/drawing/2014/main" val="421164842"/>
                    </a:ext>
                  </a:extLst>
                </a:gridCol>
                <a:gridCol w="1146878">
                  <a:extLst>
                    <a:ext uri="{9D8B030D-6E8A-4147-A177-3AD203B41FA5}">
                      <a16:colId xmlns:a16="http://schemas.microsoft.com/office/drawing/2014/main" val="2957552356"/>
                    </a:ext>
                  </a:extLst>
                </a:gridCol>
              </a:tblGrid>
              <a:tr h="281305">
                <a:tc gridSpan="5">
                  <a:txBody>
                    <a:bodyPr/>
                    <a:lstStyle/>
                    <a:p>
                      <a:pPr marL="0" marR="0" indent="0" algn="l">
                        <a:lnSpc>
                          <a:spcPct val="150000"/>
                        </a:lnSpc>
                        <a:spcBef>
                          <a:spcPts val="600"/>
                        </a:spcBef>
                        <a:spcAft>
                          <a:spcPts val="600"/>
                        </a:spcAft>
                      </a:pPr>
                      <a:r>
                        <a:rPr lang="en-US" sz="1000" kern="100">
                          <a:solidFill>
                            <a:srgbClr val="002060"/>
                          </a:solidFill>
                          <a:effectLst/>
                        </a:rPr>
                        <a:t>Project: Quản lí shop quần áo thể thao</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8256593"/>
                  </a:ext>
                </a:extLst>
              </a:tr>
              <a:tr h="0">
                <a:tc gridSpan="3">
                  <a:txBody>
                    <a:bodyPr/>
                    <a:lstStyle/>
                    <a:p>
                      <a:pPr marL="0" marR="0" indent="0" algn="l">
                        <a:lnSpc>
                          <a:spcPct val="150000"/>
                        </a:lnSpc>
                        <a:spcBef>
                          <a:spcPts val="600"/>
                        </a:spcBef>
                        <a:spcAft>
                          <a:spcPts val="0"/>
                        </a:spcAft>
                      </a:pPr>
                      <a:r>
                        <a:rPr lang="en-US" sz="1000" kern="100">
                          <a:solidFill>
                            <a:srgbClr val="002060"/>
                          </a:solidFill>
                          <a:effectLst/>
                        </a:rPr>
                        <a:t>Chức năng: Xóa</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en-US" sz="1000" kern="100">
                          <a:solidFill>
                            <a:srgbClr val="002060"/>
                          </a:solidFill>
                          <a:effectLst/>
                        </a:rPr>
                        <a:t>Màn hình: Sản phẩm</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20156110"/>
                  </a:ext>
                </a:extLst>
              </a:tr>
              <a:tr h="0">
                <a:tc gridSpan="5">
                  <a:txBody>
                    <a:bodyPr/>
                    <a:lstStyle/>
                    <a:p>
                      <a:pPr marL="0" marR="0" indent="0" algn="l">
                        <a:lnSpc>
                          <a:spcPct val="150000"/>
                        </a:lnSpc>
                        <a:spcBef>
                          <a:spcPts val="600"/>
                        </a:spcBef>
                        <a:spcAft>
                          <a:spcPts val="600"/>
                        </a:spcAft>
                      </a:pPr>
                      <a:r>
                        <a:rPr lang="en-US" sz="1000" kern="100">
                          <a:solidFill>
                            <a:srgbClr val="002060"/>
                          </a:solidFill>
                          <a:effectLst/>
                        </a:rPr>
                        <a:t>Dữ liệu test: Tên sp: Quần áo Đội Tuyển Bỉ; Tên hãng: Adidas; Loại sp: Áo thể thao; Giá bán: 230000; size: L</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2279659"/>
                  </a:ext>
                </a:extLst>
              </a:tr>
              <a:tr h="0">
                <a:tc gridSpan="3">
                  <a:txBody>
                    <a:bodyPr/>
                    <a:lstStyle/>
                    <a:p>
                      <a:pPr marL="0" marR="0" indent="0" algn="l">
                        <a:lnSpc>
                          <a:spcPct val="150000"/>
                        </a:lnSpc>
                        <a:spcBef>
                          <a:spcPts val="600"/>
                        </a:spcBef>
                        <a:spcAft>
                          <a:spcPts val="0"/>
                        </a:spcAft>
                      </a:pPr>
                      <a:r>
                        <a:rPr lang="en-US" sz="1000" kern="100">
                          <a:solidFill>
                            <a:srgbClr val="002060"/>
                          </a:solidFill>
                          <a:effectLst/>
                        </a:rPr>
                        <a:t>Các bước thực hiện kiểm tra</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tc gridSpan="2">
                  <a:txBody>
                    <a:bodyPr/>
                    <a:lstStyle/>
                    <a:p>
                      <a:pPr marL="0" marR="0" indent="0" algn="l">
                        <a:lnSpc>
                          <a:spcPct val="150000"/>
                        </a:lnSpc>
                        <a:spcBef>
                          <a:spcPts val="0"/>
                        </a:spcBef>
                        <a:spcAft>
                          <a:spcPts val="600"/>
                        </a:spcAft>
                      </a:pPr>
                      <a:r>
                        <a:rPr lang="vi-VN" sz="1000" kern="100">
                          <a:solidFill>
                            <a:srgbClr val="002060"/>
                          </a:solidFill>
                          <a:effectLst/>
                        </a:rPr>
                        <a:t> </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750299919"/>
                  </a:ext>
                </a:extLst>
              </a:tr>
              <a:tr h="0">
                <a:tc>
                  <a:txBody>
                    <a:bodyPr/>
                    <a:lstStyle/>
                    <a:p>
                      <a:pPr marL="0" marR="0" indent="0" algn="ctr">
                        <a:lnSpc>
                          <a:spcPct val="150000"/>
                        </a:lnSpc>
                        <a:spcBef>
                          <a:spcPts val="600"/>
                        </a:spcBef>
                        <a:spcAft>
                          <a:spcPts val="0"/>
                        </a:spcAft>
                      </a:pPr>
                      <a:r>
                        <a:rPr lang="en-US" sz="1000" kern="100">
                          <a:solidFill>
                            <a:srgbClr val="002060"/>
                          </a:solidFill>
                          <a:effectLst/>
                        </a:rPr>
                        <a:t>STT</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ctr">
                        <a:lnSpc>
                          <a:spcPct val="150000"/>
                        </a:lnSpc>
                        <a:spcBef>
                          <a:spcPts val="0"/>
                        </a:spcBef>
                        <a:spcAft>
                          <a:spcPts val="0"/>
                        </a:spcAft>
                      </a:pPr>
                      <a:r>
                        <a:rPr lang="en-US" sz="1000" kern="100">
                          <a:solidFill>
                            <a:srgbClr val="002060"/>
                          </a:solidFill>
                          <a:effectLst/>
                        </a:rPr>
                        <a:t>Steps</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ctr">
                        <a:lnSpc>
                          <a:spcPct val="150000"/>
                        </a:lnSpc>
                        <a:spcBef>
                          <a:spcPts val="0"/>
                        </a:spcBef>
                        <a:spcAft>
                          <a:spcPts val="0"/>
                        </a:spcAft>
                      </a:pPr>
                      <a:r>
                        <a:rPr lang="en-US" sz="1000" kern="100">
                          <a:solidFill>
                            <a:srgbClr val="002060"/>
                          </a:solidFill>
                          <a:effectLst/>
                        </a:rPr>
                        <a:t>Data</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ctr">
                        <a:lnSpc>
                          <a:spcPct val="150000"/>
                        </a:lnSpc>
                        <a:spcBef>
                          <a:spcPts val="0"/>
                        </a:spcBef>
                        <a:spcAft>
                          <a:spcPts val="0"/>
                        </a:spcAft>
                      </a:pPr>
                      <a:r>
                        <a:rPr lang="en-US" sz="1000" kern="100">
                          <a:solidFill>
                            <a:srgbClr val="002060"/>
                          </a:solidFill>
                          <a:effectLst/>
                        </a:rPr>
                        <a:t>Expected Results</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ctr">
                        <a:lnSpc>
                          <a:spcPct val="150000"/>
                        </a:lnSpc>
                        <a:spcBef>
                          <a:spcPts val="0"/>
                        </a:spcBef>
                        <a:spcAft>
                          <a:spcPts val="600"/>
                        </a:spcAft>
                      </a:pPr>
                      <a:r>
                        <a:rPr lang="en-US" sz="1000" kern="100">
                          <a:solidFill>
                            <a:srgbClr val="002060"/>
                          </a:solidFill>
                          <a:effectLst/>
                        </a:rPr>
                        <a:t>Actual Results</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007420136"/>
                  </a:ext>
                </a:extLst>
              </a:tr>
              <a:tr h="224155">
                <a:tc>
                  <a:txBody>
                    <a:bodyPr/>
                    <a:lstStyle/>
                    <a:p>
                      <a:pPr marL="0" marR="0" indent="0" algn="ctr">
                        <a:lnSpc>
                          <a:spcPct val="150000"/>
                        </a:lnSpc>
                        <a:spcBef>
                          <a:spcPts val="600"/>
                        </a:spcBef>
                        <a:spcAft>
                          <a:spcPts val="0"/>
                        </a:spcAft>
                      </a:pPr>
                      <a:r>
                        <a:rPr lang="en-US" sz="1000" kern="100">
                          <a:solidFill>
                            <a:srgbClr val="002060"/>
                          </a:solidFill>
                          <a:effectLst/>
                        </a:rPr>
                        <a:t>1</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l">
                        <a:lnSpc>
                          <a:spcPct val="150000"/>
                        </a:lnSpc>
                        <a:spcBef>
                          <a:spcPts val="0"/>
                        </a:spcBef>
                        <a:spcAft>
                          <a:spcPts val="0"/>
                        </a:spcAft>
                      </a:pPr>
                      <a:r>
                        <a:rPr lang="en-US" sz="1000" kern="100">
                          <a:solidFill>
                            <a:srgbClr val="002060"/>
                          </a:solidFill>
                          <a:effectLst/>
                        </a:rPr>
                        <a:t>Chọn dòng dữ liệu, chuột phải chọn delete</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0"/>
                        </a:spcAft>
                      </a:pPr>
                      <a:r>
                        <a:rPr lang="en-US" sz="1000" kern="100">
                          <a:solidFill>
                            <a:srgbClr val="002060"/>
                          </a:solidFill>
                          <a:effectLst/>
                        </a:rPr>
                        <a:t>Quần áo Đội Tuyển Pháp (Sân Nhà); Tên hãng: Adidas; Loại sp: Áo thể thao; Giá bán: 230000; size: L</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0"/>
                        </a:spcAft>
                      </a:pPr>
                      <a:r>
                        <a:rPr lang="en-US" sz="1000" kern="100">
                          <a:solidFill>
                            <a:srgbClr val="002060"/>
                          </a:solidFill>
                          <a:effectLst/>
                        </a:rPr>
                        <a:t>Sản phẩm này đã nhập hàng không thể xóa</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600"/>
                        </a:spcAft>
                      </a:pPr>
                      <a:r>
                        <a:rPr lang="en-US" sz="1000" kern="100">
                          <a:solidFill>
                            <a:srgbClr val="002060"/>
                          </a:solidFill>
                          <a:effectLst/>
                        </a:rPr>
                        <a:t>OK</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82000806"/>
                  </a:ext>
                </a:extLst>
              </a:tr>
              <a:tr h="0">
                <a:tc>
                  <a:txBody>
                    <a:bodyPr/>
                    <a:lstStyle/>
                    <a:p>
                      <a:pPr marL="0" marR="0" indent="0" algn="ctr">
                        <a:lnSpc>
                          <a:spcPct val="150000"/>
                        </a:lnSpc>
                        <a:spcBef>
                          <a:spcPts val="600"/>
                        </a:spcBef>
                        <a:spcAft>
                          <a:spcPts val="0"/>
                        </a:spcAft>
                      </a:pPr>
                      <a:r>
                        <a:rPr lang="en-US" sz="1000" kern="100">
                          <a:solidFill>
                            <a:srgbClr val="002060"/>
                          </a:solidFill>
                          <a:effectLst/>
                        </a:rPr>
                        <a:t>2</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0" marR="0" indent="0" algn="l">
                        <a:lnSpc>
                          <a:spcPct val="150000"/>
                        </a:lnSpc>
                        <a:spcBef>
                          <a:spcPts val="0"/>
                        </a:spcBef>
                        <a:spcAft>
                          <a:spcPts val="0"/>
                        </a:spcAft>
                      </a:pPr>
                      <a:r>
                        <a:rPr lang="en-US" sz="1000" kern="100">
                          <a:solidFill>
                            <a:srgbClr val="002060"/>
                          </a:solidFill>
                          <a:effectLst/>
                        </a:rPr>
                        <a:t>Chọn áo chưa nhập hàng </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0"/>
                        </a:spcAft>
                      </a:pPr>
                      <a:r>
                        <a:rPr lang="en-US" sz="1000" kern="100">
                          <a:solidFill>
                            <a:srgbClr val="002060"/>
                          </a:solidFill>
                          <a:effectLst/>
                        </a:rPr>
                        <a:t>Tên sp: Quần áo Đội Tuyển Bỉ; Tên hãng: Adidas; Loại sp: Áo thể thao; Giá bán: 230000; size: L</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0"/>
                        </a:spcAft>
                      </a:pPr>
                      <a:r>
                        <a:rPr lang="en-US" sz="1000" kern="100">
                          <a:solidFill>
                            <a:srgbClr val="002060"/>
                          </a:solidFill>
                          <a:effectLst/>
                        </a:rPr>
                        <a:t>Xóa thành công</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indent="0" algn="l">
                        <a:lnSpc>
                          <a:spcPct val="150000"/>
                        </a:lnSpc>
                        <a:spcBef>
                          <a:spcPts val="0"/>
                        </a:spcBef>
                        <a:spcAft>
                          <a:spcPts val="600"/>
                        </a:spcAft>
                      </a:pPr>
                      <a:r>
                        <a:rPr lang="en-US" sz="1000" kern="100">
                          <a:solidFill>
                            <a:srgbClr val="002060"/>
                          </a:solidFill>
                          <a:effectLst/>
                        </a:rPr>
                        <a:t>OK</a:t>
                      </a:r>
                      <a:endParaRPr lang="en-US" sz="1000" kern="10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409664645"/>
                  </a:ext>
                </a:extLst>
              </a:tr>
            </a:tbl>
          </a:graphicData>
        </a:graphic>
      </p:graphicFrame>
    </p:spTree>
    <p:extLst>
      <p:ext uri="{BB962C8B-B14F-4D97-AF65-F5344CB8AC3E}">
        <p14:creationId xmlns:p14="http://schemas.microsoft.com/office/powerpoint/2010/main" val="1757222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par>
                                    <p:cTn id="15" presetID="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0C83-1257-A249-8186-C5D47F047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9" name="9Slide.vn 1">
            <a:extLst>
              <a:ext uri="{FF2B5EF4-FFF2-40B4-BE49-F238E27FC236}">
                <a16:creationId xmlns:a16="http://schemas.microsoft.com/office/drawing/2014/main" id="{F46654F3-08D2-E4DA-FC89-91E3371E89C3}"/>
              </a:ext>
            </a:extLst>
          </p:cNvPr>
          <p:cNvSpPr txBox="1">
            <a:spLocks/>
          </p:cNvSpPr>
          <p:nvPr/>
        </p:nvSpPr>
        <p:spPr>
          <a:xfrm>
            <a:off x="152400" y="122900"/>
            <a:ext cx="2895600" cy="728000"/>
          </a:xfrm>
          <a:prstGeom prst="roundRect">
            <a:avLst/>
          </a:prstGeom>
          <a:solidFill>
            <a:schemeClr val="accent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ctr"/>
            <a:r>
              <a:rPr lang="en-GB" sz="4000" dirty="0" err="1">
                <a:solidFill>
                  <a:schemeClr val="bg1"/>
                </a:solidFill>
              </a:rPr>
              <a:t>Triển</a:t>
            </a:r>
            <a:r>
              <a:rPr lang="en-GB" sz="4000" dirty="0">
                <a:solidFill>
                  <a:schemeClr val="bg1"/>
                </a:solidFill>
              </a:rPr>
              <a:t> </a:t>
            </a:r>
            <a:r>
              <a:rPr lang="en-GB" sz="4000" dirty="0" err="1">
                <a:solidFill>
                  <a:schemeClr val="bg1"/>
                </a:solidFill>
              </a:rPr>
              <a:t>khai</a:t>
            </a:r>
            <a:endParaRPr lang="en-GB" sz="4000" dirty="0">
              <a:solidFill>
                <a:schemeClr val="bg1"/>
              </a:solidFill>
            </a:endParaRPr>
          </a:p>
        </p:txBody>
      </p:sp>
      <p:pic>
        <p:nvPicPr>
          <p:cNvPr id="10" name="9Slide.vn 4">
            <a:extLst>
              <a:ext uri="{FF2B5EF4-FFF2-40B4-BE49-F238E27FC236}">
                <a16:creationId xmlns:a16="http://schemas.microsoft.com/office/drawing/2014/main" id="{92E0C6D5-9AE0-627C-5172-696D31035D84}"/>
              </a:ext>
            </a:extLst>
          </p:cNvPr>
          <p:cNvPicPr preferRelativeResize="0"/>
          <p:nvPr/>
        </p:nvPicPr>
        <p:blipFill>
          <a:blip r:embed="rId2">
            <a:alphaModFix/>
          </a:blip>
          <a:stretch>
            <a:fillRect/>
          </a:stretch>
        </p:blipFill>
        <p:spPr>
          <a:xfrm>
            <a:off x="2806962" y="-139700"/>
            <a:ext cx="482075" cy="525200"/>
          </a:xfrm>
          <a:prstGeom prst="rect">
            <a:avLst/>
          </a:prstGeom>
          <a:noFill/>
          <a:ln>
            <a:noFill/>
          </a:ln>
        </p:spPr>
      </p:pic>
      <p:sp>
        <p:nvSpPr>
          <p:cNvPr id="3" name="Text Placeholder 3">
            <a:extLst>
              <a:ext uri="{FF2B5EF4-FFF2-40B4-BE49-F238E27FC236}">
                <a16:creationId xmlns:a16="http://schemas.microsoft.com/office/drawing/2014/main" id="{47325966-F3B5-1D6C-B781-84A7C3AE9D62}"/>
              </a:ext>
            </a:extLst>
          </p:cNvPr>
          <p:cNvSpPr txBox="1">
            <a:spLocks/>
          </p:cNvSpPr>
          <p:nvPr/>
        </p:nvSpPr>
        <p:spPr>
          <a:xfrm>
            <a:off x="152400" y="1104952"/>
            <a:ext cx="8610600" cy="38416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Phần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mềm</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được</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xây</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dựng</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bằng</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ngôn</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ngữ</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 Với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công</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nghệ</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.NET</a:t>
            </a:r>
          </a:p>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Cơ</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sở</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dữ</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liệu</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được</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triển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khai</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bằng</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SQL.</a:t>
            </a:r>
          </a:p>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Để</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sử</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dung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cần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có</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các</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phần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mềm</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hỗ</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trợ</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p>
          <a:p>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như </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Visual Studio, </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SQL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Sever</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endPar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endParaRPr>
          </a:p>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Import </a:t>
            </a:r>
            <a:r>
              <a:rPr lang="en-SG" sz="2400" kern="10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dữ</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vi-VN"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liệu</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từ</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file .sql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đính</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kèm</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a:t>
            </a:r>
          </a:p>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Cài</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đặt</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phần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mềm</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đã</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được</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đóng</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gói</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p>
          <a:p>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Chạy</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phần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mềm</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và</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nhập</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đường</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dẫn</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database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phù</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r>
              <a:rPr lang="en-SG" sz="2400" kern="100" dirty="0" err="1">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hợp</a:t>
            </a:r>
            <a:r>
              <a:rPr lang="en-SG" sz="2400" kern="1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a:t>
            </a:r>
            <a:endParaRPr lang="en-SG" sz="2400" kern="100" dirty="0">
              <a:solidFill>
                <a:schemeClr val="bg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202B605B-4B56-4809-FD7E-21398CF1387F}"/>
              </a:ext>
            </a:extLst>
          </p:cNvPr>
          <p:cNvPicPr>
            <a:picLocks noChangeAspect="1"/>
          </p:cNvPicPr>
          <p:nvPr/>
        </p:nvPicPr>
        <p:blipFill>
          <a:blip r:embed="rId3"/>
          <a:stretch>
            <a:fillRect/>
          </a:stretch>
        </p:blipFill>
        <p:spPr>
          <a:xfrm>
            <a:off x="5430183" y="1809750"/>
            <a:ext cx="3599101" cy="1400758"/>
          </a:xfrm>
          <a:prstGeom prst="rect">
            <a:avLst/>
          </a:prstGeom>
        </p:spPr>
      </p:pic>
    </p:spTree>
    <p:extLst>
      <p:ext uri="{BB962C8B-B14F-4D97-AF65-F5344CB8AC3E}">
        <p14:creationId xmlns:p14="http://schemas.microsoft.com/office/powerpoint/2010/main" val="11461143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par>
                                    <p:cTn id="15" presetID="2" presetClass="entr" presetSubtype="2" fill="hold" grpId="0" nodeType="withEffect" p14:presetBounceEnd="50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50000">
                                          <p:cBhvr additive="base">
                                            <p:cTn id="1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8" presetClass="emph" presetSubtype="0" repeatCount="indefinite" fill="hold" nodeType="withEffect">
                                      <p:stCondLst>
                                        <p:cond delay="0"/>
                                      </p:stCondLst>
                                      <p:childTnLst>
                                        <p:animRot by="21600000">
                                          <p:cBhvr>
                                            <p:cTn id="14" dur="1000" fill="hold"/>
                                            <p:tgtEl>
                                              <p:spTgt spid="10"/>
                                            </p:tgtEl>
                                            <p:attrNameLst>
                                              <p:attrName>r</p:attrName>
                                            </p:attrNameLst>
                                          </p:cBhvr>
                                        </p:animRot>
                                      </p:childTnLst>
                                    </p:cTn>
                                  </p:par>
                                  <p:par>
                                    <p:cTn id="15" presetID="2" presetClass="entr" presetSubtype="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1+#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6" name="9Slide.vn 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377" name="9Slide.vn 3"/>
          <p:cNvPicPr preferRelativeResize="0"/>
          <p:nvPr/>
        </p:nvPicPr>
        <p:blipFill>
          <a:blip r:embed="rId3">
            <a:alphaModFix/>
          </a:blip>
          <a:stretch>
            <a:fillRect/>
          </a:stretch>
        </p:blipFill>
        <p:spPr>
          <a:xfrm>
            <a:off x="228600" y="2343150"/>
            <a:ext cx="6705600" cy="2362200"/>
          </a:xfrm>
          <a:prstGeom prst="rect">
            <a:avLst/>
          </a:prstGeom>
          <a:noFill/>
          <a:ln>
            <a:noFill/>
          </a:ln>
        </p:spPr>
      </p:pic>
      <p:pic>
        <p:nvPicPr>
          <p:cNvPr id="386" name="9Slide.vn 12"/>
          <p:cNvPicPr preferRelativeResize="0"/>
          <p:nvPr/>
        </p:nvPicPr>
        <p:blipFill>
          <a:blip r:embed="rId4">
            <a:alphaModFix/>
          </a:blip>
          <a:stretch>
            <a:fillRect/>
          </a:stretch>
        </p:blipFill>
        <p:spPr>
          <a:xfrm>
            <a:off x="6248400" y="429986"/>
            <a:ext cx="1019495" cy="8548965"/>
          </a:xfrm>
          <a:prstGeom prst="rect">
            <a:avLst/>
          </a:prstGeom>
          <a:noFill/>
          <a:ln>
            <a:noFill/>
          </a:ln>
        </p:spPr>
      </p:pic>
      <p:pic>
        <p:nvPicPr>
          <p:cNvPr id="2" name="9Slide.vn 12">
            <a:extLst>
              <a:ext uri="{FF2B5EF4-FFF2-40B4-BE49-F238E27FC236}">
                <a16:creationId xmlns:a16="http://schemas.microsoft.com/office/drawing/2014/main" id="{EEC8A032-E161-6642-3158-36546C16B765}"/>
              </a:ext>
            </a:extLst>
          </p:cNvPr>
          <p:cNvPicPr preferRelativeResize="0"/>
          <p:nvPr/>
        </p:nvPicPr>
        <p:blipFill>
          <a:blip r:embed="rId4">
            <a:alphaModFix/>
          </a:blip>
          <a:stretch>
            <a:fillRect/>
          </a:stretch>
        </p:blipFill>
        <p:spPr>
          <a:xfrm>
            <a:off x="295418" y="1352550"/>
            <a:ext cx="1019495" cy="8548965"/>
          </a:xfrm>
          <a:prstGeom prst="rect">
            <a:avLst/>
          </a:prstGeom>
          <a:noFill/>
          <a:ln>
            <a:noFill/>
          </a:ln>
        </p:spPr>
      </p:pic>
      <p:sp>
        <p:nvSpPr>
          <p:cNvPr id="6" name="Rounded Rectangle 5">
            <a:extLst>
              <a:ext uri="{FF2B5EF4-FFF2-40B4-BE49-F238E27FC236}">
                <a16:creationId xmlns:a16="http://schemas.microsoft.com/office/drawing/2014/main" id="{D5C6F2F5-864D-5FBA-8D99-E93A3E3D8B7E}"/>
              </a:ext>
            </a:extLst>
          </p:cNvPr>
          <p:cNvSpPr/>
          <p:nvPr/>
        </p:nvSpPr>
        <p:spPr>
          <a:xfrm>
            <a:off x="228600" y="1007154"/>
            <a:ext cx="7772400" cy="2362200"/>
          </a:xfrm>
          <a:prstGeom prst="roundRect">
            <a:avLst/>
          </a:prstGeom>
          <a:solidFill>
            <a:schemeClr val="accent5">
              <a:alpha val="5243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3" name="TextBox 2">
            <a:extLst>
              <a:ext uri="{FF2B5EF4-FFF2-40B4-BE49-F238E27FC236}">
                <a16:creationId xmlns:a16="http://schemas.microsoft.com/office/drawing/2014/main" id="{B1F79EDF-40EB-0F03-5736-96F1FAAC05CD}"/>
              </a:ext>
            </a:extLst>
          </p:cNvPr>
          <p:cNvSpPr txBox="1"/>
          <p:nvPr/>
        </p:nvSpPr>
        <p:spPr>
          <a:xfrm>
            <a:off x="756502" y="1074959"/>
            <a:ext cx="6705600" cy="2158668"/>
          </a:xfrm>
          <a:prstGeom prst="rect">
            <a:avLst/>
          </a:prstGeom>
          <a:noFill/>
        </p:spPr>
        <p:txBody>
          <a:bodyPr wrap="square" rtlCol="0">
            <a:spAutoFit/>
          </a:bodyPr>
          <a:lstStyle/>
          <a:p>
            <a:pPr algn="ctr"/>
            <a:r>
              <a:rPr lang="en-US" sz="6600" b="1">
                <a:solidFill>
                  <a:schemeClr val="bg1"/>
                </a:solidFill>
                <a:latin typeface="Zapfino" panose="03030300040707070C03" pitchFamily="66" charset="77"/>
              </a:rPr>
              <a:t>THANK</a:t>
            </a:r>
          </a:p>
          <a:p>
            <a:pPr algn="ctr"/>
            <a:r>
              <a:rPr lang="en-US" sz="6600" b="1">
                <a:solidFill>
                  <a:schemeClr val="bg1"/>
                </a:solidFill>
                <a:latin typeface="Zapfino" panose="03030300040707070C03" pitchFamily="66" charset="77"/>
              </a:rPr>
              <a:t>		YOU</a:t>
            </a:r>
            <a:endParaRPr lang="en-VN" sz="6600" b="1" dirty="0">
              <a:solidFill>
                <a:schemeClr val="bg1"/>
              </a:solidFill>
              <a:latin typeface="Zapfino" panose="03030300040707070C03" pitchFamily="66" charset="77"/>
            </a:endParaRPr>
          </a:p>
        </p:txBody>
      </p:sp>
      <p:pic>
        <p:nvPicPr>
          <p:cNvPr id="5" name="9Slide.vn 4">
            <a:extLst>
              <a:ext uri="{FF2B5EF4-FFF2-40B4-BE49-F238E27FC236}">
                <a16:creationId xmlns:a16="http://schemas.microsoft.com/office/drawing/2014/main" id="{E5009C1C-C32B-D872-E077-3316FBD22C90}"/>
              </a:ext>
            </a:extLst>
          </p:cNvPr>
          <p:cNvPicPr preferRelativeResize="0"/>
          <p:nvPr/>
        </p:nvPicPr>
        <p:blipFill>
          <a:blip r:embed="rId5">
            <a:alphaModFix/>
          </a:blip>
          <a:stretch>
            <a:fillRect/>
          </a:stretch>
        </p:blipFill>
        <p:spPr>
          <a:xfrm>
            <a:off x="7221065" y="1212661"/>
            <a:ext cx="482075" cy="525200"/>
          </a:xfrm>
          <a:prstGeom prst="rect">
            <a:avLst/>
          </a:prstGeom>
          <a:noFill/>
          <a:ln>
            <a:noFill/>
          </a:ln>
        </p:spPr>
      </p:pic>
      <p:pic>
        <p:nvPicPr>
          <p:cNvPr id="7" name="9Slide.vn 4">
            <a:extLst>
              <a:ext uri="{FF2B5EF4-FFF2-40B4-BE49-F238E27FC236}">
                <a16:creationId xmlns:a16="http://schemas.microsoft.com/office/drawing/2014/main" id="{37906013-9057-7F46-0D68-71B945C5F277}"/>
              </a:ext>
            </a:extLst>
          </p:cNvPr>
          <p:cNvPicPr preferRelativeResize="0"/>
          <p:nvPr/>
        </p:nvPicPr>
        <p:blipFill>
          <a:blip r:embed="rId5">
            <a:alphaModFix/>
          </a:blip>
          <a:stretch>
            <a:fillRect/>
          </a:stretch>
        </p:blipFill>
        <p:spPr>
          <a:xfrm>
            <a:off x="1886991" y="501004"/>
            <a:ext cx="482075" cy="525200"/>
          </a:xfrm>
          <a:prstGeom prst="rect">
            <a:avLst/>
          </a:prstGeom>
          <a:noFill/>
          <a:ln>
            <a:noFill/>
          </a:ln>
        </p:spPr>
      </p:pic>
      <p:pic>
        <p:nvPicPr>
          <p:cNvPr id="8" name="9Slide.vn 4">
            <a:extLst>
              <a:ext uri="{FF2B5EF4-FFF2-40B4-BE49-F238E27FC236}">
                <a16:creationId xmlns:a16="http://schemas.microsoft.com/office/drawing/2014/main" id="{08338107-6E4F-27C8-BF5F-2134ADFDDBE7}"/>
              </a:ext>
            </a:extLst>
          </p:cNvPr>
          <p:cNvPicPr preferRelativeResize="0"/>
          <p:nvPr/>
        </p:nvPicPr>
        <p:blipFill>
          <a:blip r:embed="rId5">
            <a:alphaModFix/>
          </a:blip>
          <a:stretch>
            <a:fillRect/>
          </a:stretch>
        </p:blipFill>
        <p:spPr>
          <a:xfrm>
            <a:off x="650378" y="3606970"/>
            <a:ext cx="482075" cy="525200"/>
          </a:xfrm>
          <a:prstGeom prst="rect">
            <a:avLst/>
          </a:prstGeom>
          <a:noFill/>
          <a:ln>
            <a:noFill/>
          </a:ln>
        </p:spPr>
      </p:pic>
      <p:pic>
        <p:nvPicPr>
          <p:cNvPr id="9" name="9Slide.vn 4">
            <a:extLst>
              <a:ext uri="{FF2B5EF4-FFF2-40B4-BE49-F238E27FC236}">
                <a16:creationId xmlns:a16="http://schemas.microsoft.com/office/drawing/2014/main" id="{56998F75-4439-2832-A97A-585664A6EF9D}"/>
              </a:ext>
            </a:extLst>
          </p:cNvPr>
          <p:cNvPicPr preferRelativeResize="0"/>
          <p:nvPr/>
        </p:nvPicPr>
        <p:blipFill>
          <a:blip r:embed="rId5">
            <a:alphaModFix/>
          </a:blip>
          <a:stretch>
            <a:fillRect/>
          </a:stretch>
        </p:blipFill>
        <p:spPr>
          <a:xfrm>
            <a:off x="7030949" y="4441868"/>
            <a:ext cx="482075" cy="525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8" presetClass="emph" presetSubtype="0" repeatCount="indefinite" fill="hold" nodeType="withEffect">
                                      <p:stCondLst>
                                        <p:cond delay="0"/>
                                      </p:stCondLst>
                                      <p:childTnLst>
                                        <p:animRot by="21600000">
                                          <p:cBhvr>
                                            <p:cTn id="10" dur="1000" fill="hold"/>
                                            <p:tgtEl>
                                              <p:spTgt spid="5"/>
                                            </p:tgtEl>
                                            <p:attrNameLst>
                                              <p:attrName>r</p:attrName>
                                            </p:attrNameLst>
                                          </p:cBhvr>
                                        </p:animRot>
                                      </p:childTnLst>
                                    </p:cTn>
                                  </p:par>
                                  <p:par>
                                    <p:cTn id="11" presetID="2" presetClass="entr" presetSubtype="2" fill="hold" nodeType="withEffect" p14:presetBounceEnd="50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0000">
                                          <p:cBhvr additive="base">
                                            <p:cTn id="13" dur="10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14" dur="1000" fill="hold"/>
                                            <p:tgtEl>
                                              <p:spTgt spid="7"/>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nodeType="withEffect">
                                      <p:stCondLst>
                                        <p:cond delay="0"/>
                                      </p:stCondLst>
                                      <p:childTnLst>
                                        <p:animRot by="21600000">
                                          <p:cBhvr>
                                            <p:cTn id="16" dur="1000" fill="hold"/>
                                            <p:tgtEl>
                                              <p:spTgt spid="7"/>
                                            </p:tgtEl>
                                            <p:attrNameLst>
                                              <p:attrName>r</p:attrName>
                                            </p:attrNameLst>
                                          </p:cBhvr>
                                        </p:animRot>
                                      </p:childTnLst>
                                    </p:cTn>
                                  </p:par>
                                  <p:par>
                                    <p:cTn id="17" presetID="2" presetClass="entr" presetSubtype="2" fill="hold" nodeType="withEffect" p14:presetBounceEnd="5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nodeType="withEffect">
                                      <p:stCondLst>
                                        <p:cond delay="0"/>
                                      </p:stCondLst>
                                      <p:childTnLst>
                                        <p:animRot by="21600000">
                                          <p:cBhvr>
                                            <p:cTn id="22" dur="1000" fill="hold"/>
                                            <p:tgtEl>
                                              <p:spTgt spid="8"/>
                                            </p:tgtEl>
                                            <p:attrNameLst>
                                              <p:attrName>r</p:attrName>
                                            </p:attrNameLst>
                                          </p:cBhvr>
                                        </p:animRot>
                                      </p:childTnLst>
                                    </p:cTn>
                                  </p:par>
                                  <p:par>
                                    <p:cTn id="23" presetID="2" presetClass="entr" presetSubtype="8" fill="hold" nodeType="with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10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nodeType="withEffect">
                                      <p:stCondLst>
                                        <p:cond delay="0"/>
                                      </p:stCondLst>
                                      <p:childTnLst>
                                        <p:animRot by="21600000">
                                          <p:cBhvr>
                                            <p:cTn id="28" dur="1000" fill="hold"/>
                                            <p:tgtEl>
                                              <p:spTgt spid="9"/>
                                            </p:tgtEl>
                                            <p:attrNameLst>
                                              <p:attrName>r</p:attrName>
                                            </p:attrNameLst>
                                          </p:cBhvr>
                                        </p:animRot>
                                      </p:childTnLst>
                                    </p:cTn>
                                  </p:par>
                                  <p:par>
                                    <p:cTn id="29" presetID="16" presetClass="entr" presetSubtype="2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grpId="0" nodeType="withEffect">
                                      <p:stCondLst>
                                        <p:cond delay="0"/>
                                      </p:stCondLst>
                                      <p:iterate type="lt">
                                        <p:tmPct val="0"/>
                                      </p:iterate>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childTnLst>
                              </p:cTn>
                            </p:par>
                            <p:par>
                              <p:cTn id="35" fill="hold">
                                <p:stCondLst>
                                  <p:cond delay="1000"/>
                                </p:stCondLst>
                                <p:childTnLst>
                                  <p:par>
                                    <p:cTn id="36" presetID="22" presetClass="emph" presetSubtype="0" repeatCount="indefinite" fill="hold" grpId="1" nodeType="afterEffect">
                                      <p:stCondLst>
                                        <p:cond delay="0"/>
                                      </p:stCondLst>
                                      <p:childTnLst>
                                        <p:animClr clrSpc="hsl" dir="cw">
                                          <p:cBhvr override="childStyle">
                                            <p:cTn id="37" dur="3000" fill="hold"/>
                                            <p:tgtEl>
                                              <p:spTgt spid="6"/>
                                            </p:tgtEl>
                                            <p:attrNameLst>
                                              <p:attrName>style.color</p:attrName>
                                            </p:attrNameLst>
                                          </p:cBhvr>
                                          <p:by>
                                            <p:hsl h="-7200000" s="0" l="0"/>
                                          </p:by>
                                        </p:animClr>
                                        <p:animClr clrSpc="hsl" dir="cw">
                                          <p:cBhvr>
                                            <p:cTn id="38" dur="3000" fill="hold"/>
                                            <p:tgtEl>
                                              <p:spTgt spid="6"/>
                                            </p:tgtEl>
                                            <p:attrNameLst>
                                              <p:attrName>fillcolor</p:attrName>
                                            </p:attrNameLst>
                                          </p:cBhvr>
                                          <p:by>
                                            <p:hsl h="-7200000" s="0" l="0"/>
                                          </p:by>
                                        </p:animClr>
                                        <p:animClr clrSpc="hsl" dir="cw">
                                          <p:cBhvr>
                                            <p:cTn id="39" dur="3000" fill="hold"/>
                                            <p:tgtEl>
                                              <p:spTgt spid="6"/>
                                            </p:tgtEl>
                                            <p:attrNameLst>
                                              <p:attrName>stroke.color</p:attrName>
                                            </p:attrNameLst>
                                          </p:cBhvr>
                                          <p:by>
                                            <p:hsl h="-7200000" s="0" l="0"/>
                                          </p:by>
                                        </p:animClr>
                                        <p:set>
                                          <p:cBhvr>
                                            <p:cTn id="40" dur="3000" fill="hold"/>
                                            <p:tgtEl>
                                              <p:spTgt spid="6"/>
                                            </p:tgtEl>
                                            <p:attrNameLst>
                                              <p:attrName>fill.type</p:attrName>
                                            </p:attrNameLst>
                                          </p:cBhvr>
                                          <p:to>
                                            <p:strVal val="solid"/>
                                          </p:to>
                                        </p:set>
                                      </p:childTnLst>
                                    </p:cTn>
                                  </p:par>
                                  <p:par>
                                    <p:cTn id="41" presetID="16" presetClass="emph" presetSubtype="0" repeatCount="indefinite" fill="hold" grpId="1" nodeType="withEffect">
                                      <p:stCondLst>
                                        <p:cond delay="0"/>
                                      </p:stCondLst>
                                      <p:iterate type="lt">
                                        <p:tmPct val="4000"/>
                                      </p:iterate>
                                      <p:childTnLst>
                                        <p:set>
                                          <p:cBhvr override="childStyle">
                                            <p:cTn id="42" dur="2000" fill="hold"/>
                                            <p:tgtEl>
                                              <p:spTgt spid="3"/>
                                            </p:tgtEl>
                                            <p:attrNameLst>
                                              <p:attrName>style.color</p:attrName>
                                            </p:attrNameLst>
                                          </p:cBhvr>
                                          <p:to>
                                            <p:clrVal>
                                              <a:schemeClr val="accent2"/>
                                            </p:clrVal>
                                          </p:to>
                                        </p:set>
                                        <p:set>
                                          <p:cBhvr>
                                            <p:cTn id="43" dur="2000" fill="hold"/>
                                            <p:tgtEl>
                                              <p:spTgt spid="3"/>
                                            </p:tgtEl>
                                            <p:attrNameLst>
                                              <p:attrName>fillcolor</p:attrName>
                                            </p:attrNameLst>
                                          </p:cBhvr>
                                          <p:to>
                                            <p:clrVal>
                                              <a:schemeClr val="accent2"/>
                                            </p:clrVal>
                                          </p:to>
                                        </p:set>
                                        <p:set>
                                          <p:cBhvr>
                                            <p:cTn id="4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p:bldP spid="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8" presetClass="emph" presetSubtype="0" repeatCount="indefinite" fill="hold" nodeType="withEffect">
                                      <p:stCondLst>
                                        <p:cond delay="0"/>
                                      </p:stCondLst>
                                      <p:childTnLst>
                                        <p:animRot by="21600000">
                                          <p:cBhvr>
                                            <p:cTn id="10" dur="1000" fill="hold"/>
                                            <p:tgtEl>
                                              <p:spTgt spid="5"/>
                                            </p:tgtEl>
                                            <p:attrNameLst>
                                              <p:attrName>r</p:attrName>
                                            </p:attrNameLst>
                                          </p:cBhvr>
                                        </p:animRo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nodeType="withEffect">
                                      <p:stCondLst>
                                        <p:cond delay="0"/>
                                      </p:stCondLst>
                                      <p:childTnLst>
                                        <p:animRot by="21600000">
                                          <p:cBhvr>
                                            <p:cTn id="16" dur="1000" fill="hold"/>
                                            <p:tgtEl>
                                              <p:spTgt spid="7"/>
                                            </p:tgtEl>
                                            <p:attrNameLst>
                                              <p:attrName>r</p:attrName>
                                            </p:attrNameLst>
                                          </p:cBhvr>
                                        </p:animRot>
                                      </p:childTnLst>
                                    </p:cTn>
                                  </p:par>
                                  <p:par>
                                    <p:cTn id="17" presetID="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nodeType="withEffect">
                                      <p:stCondLst>
                                        <p:cond delay="0"/>
                                      </p:stCondLst>
                                      <p:childTnLst>
                                        <p:animRot by="21600000">
                                          <p:cBhvr>
                                            <p:cTn id="22" dur="1000" fill="hold"/>
                                            <p:tgtEl>
                                              <p:spTgt spid="8"/>
                                            </p:tgtEl>
                                            <p:attrNameLst>
                                              <p:attrName>r</p:attrName>
                                            </p:attrNameLst>
                                          </p:cBhvr>
                                        </p:animRot>
                                      </p:childTnLst>
                                    </p:cTn>
                                  </p:par>
                                  <p:par>
                                    <p:cTn id="23" presetID="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nodeType="withEffect">
                                      <p:stCondLst>
                                        <p:cond delay="0"/>
                                      </p:stCondLst>
                                      <p:childTnLst>
                                        <p:animRot by="21600000">
                                          <p:cBhvr>
                                            <p:cTn id="28" dur="1000" fill="hold"/>
                                            <p:tgtEl>
                                              <p:spTgt spid="9"/>
                                            </p:tgtEl>
                                            <p:attrNameLst>
                                              <p:attrName>r</p:attrName>
                                            </p:attrNameLst>
                                          </p:cBhvr>
                                        </p:animRot>
                                      </p:childTnLst>
                                    </p:cTn>
                                  </p:par>
                                  <p:par>
                                    <p:cTn id="29" presetID="16" presetClass="entr" presetSubtype="2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grpId="0" nodeType="withEffect">
                                      <p:stCondLst>
                                        <p:cond delay="0"/>
                                      </p:stCondLst>
                                      <p:iterate type="lt">
                                        <p:tmPct val="0"/>
                                      </p:iterate>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childTnLst>
                              </p:cTn>
                            </p:par>
                            <p:par>
                              <p:cTn id="35" fill="hold">
                                <p:stCondLst>
                                  <p:cond delay="1000"/>
                                </p:stCondLst>
                                <p:childTnLst>
                                  <p:par>
                                    <p:cTn id="36" presetID="22" presetClass="emph" presetSubtype="0" repeatCount="indefinite" fill="hold" grpId="1" nodeType="afterEffect">
                                      <p:stCondLst>
                                        <p:cond delay="0"/>
                                      </p:stCondLst>
                                      <p:childTnLst>
                                        <p:animClr clrSpc="hsl" dir="cw">
                                          <p:cBhvr override="childStyle">
                                            <p:cTn id="37" dur="3000" fill="hold"/>
                                            <p:tgtEl>
                                              <p:spTgt spid="6"/>
                                            </p:tgtEl>
                                            <p:attrNameLst>
                                              <p:attrName>style.color</p:attrName>
                                            </p:attrNameLst>
                                          </p:cBhvr>
                                          <p:by>
                                            <p:hsl h="-7200000" s="0" l="0"/>
                                          </p:by>
                                        </p:animClr>
                                        <p:animClr clrSpc="hsl" dir="cw">
                                          <p:cBhvr>
                                            <p:cTn id="38" dur="3000" fill="hold"/>
                                            <p:tgtEl>
                                              <p:spTgt spid="6"/>
                                            </p:tgtEl>
                                            <p:attrNameLst>
                                              <p:attrName>fillcolor</p:attrName>
                                            </p:attrNameLst>
                                          </p:cBhvr>
                                          <p:by>
                                            <p:hsl h="-7200000" s="0" l="0"/>
                                          </p:by>
                                        </p:animClr>
                                        <p:animClr clrSpc="hsl" dir="cw">
                                          <p:cBhvr>
                                            <p:cTn id="39" dur="3000" fill="hold"/>
                                            <p:tgtEl>
                                              <p:spTgt spid="6"/>
                                            </p:tgtEl>
                                            <p:attrNameLst>
                                              <p:attrName>stroke.color</p:attrName>
                                            </p:attrNameLst>
                                          </p:cBhvr>
                                          <p:by>
                                            <p:hsl h="-7200000" s="0" l="0"/>
                                          </p:by>
                                        </p:animClr>
                                        <p:set>
                                          <p:cBhvr>
                                            <p:cTn id="40" dur="3000" fill="hold"/>
                                            <p:tgtEl>
                                              <p:spTgt spid="6"/>
                                            </p:tgtEl>
                                            <p:attrNameLst>
                                              <p:attrName>fill.type</p:attrName>
                                            </p:attrNameLst>
                                          </p:cBhvr>
                                          <p:to>
                                            <p:strVal val="solid"/>
                                          </p:to>
                                        </p:set>
                                      </p:childTnLst>
                                    </p:cTn>
                                  </p:par>
                                  <p:par>
                                    <p:cTn id="41" presetID="16" presetClass="emph" presetSubtype="0" repeatCount="indefinite" fill="hold" grpId="1" nodeType="withEffect">
                                      <p:stCondLst>
                                        <p:cond delay="0"/>
                                      </p:stCondLst>
                                      <p:iterate type="lt">
                                        <p:tmPct val="4000"/>
                                      </p:iterate>
                                      <p:childTnLst>
                                        <p:set>
                                          <p:cBhvr override="childStyle">
                                            <p:cTn id="42" dur="2000" fill="hold"/>
                                            <p:tgtEl>
                                              <p:spTgt spid="3"/>
                                            </p:tgtEl>
                                            <p:attrNameLst>
                                              <p:attrName>style.color</p:attrName>
                                            </p:attrNameLst>
                                          </p:cBhvr>
                                          <p:to>
                                            <p:clrVal>
                                              <a:schemeClr val="accent2"/>
                                            </p:clrVal>
                                          </p:to>
                                        </p:set>
                                        <p:set>
                                          <p:cBhvr>
                                            <p:cTn id="43" dur="2000" fill="hold"/>
                                            <p:tgtEl>
                                              <p:spTgt spid="3"/>
                                            </p:tgtEl>
                                            <p:attrNameLst>
                                              <p:attrName>fillcolor</p:attrName>
                                            </p:attrNameLst>
                                          </p:cBhvr>
                                          <p:to>
                                            <p:clrVal>
                                              <a:schemeClr val="accent2"/>
                                            </p:clrVal>
                                          </p:to>
                                        </p:set>
                                        <p:set>
                                          <p:cBhvr>
                                            <p:cTn id="4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p:bldP spid="3"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9Slide.vn 1"/>
          <p:cNvSpPr txBox="1">
            <a:spLocks noGrp="1"/>
          </p:cNvSpPr>
          <p:nvPr>
            <p:ph type="ctrTitle"/>
          </p:nvPr>
        </p:nvSpPr>
        <p:spPr>
          <a:xfrm>
            <a:off x="215881" y="532702"/>
            <a:ext cx="7099319" cy="704800"/>
          </a:xfrm>
          <a:prstGeom prst="rect">
            <a:avLst/>
          </a:prstGeom>
        </p:spPr>
        <p:txBody>
          <a:bodyPr spcFirstLastPara="1" wrap="square" lIns="0" tIns="0" rIns="0" bIns="0" anchor="b" anchorCtr="0">
            <a:noAutofit/>
          </a:bodyPr>
          <a:lstStyle/>
          <a:p>
            <a:pPr marL="857250" lvl="0" indent="-857250" algn="l" rtl="0">
              <a:spcBef>
                <a:spcPts val="0"/>
              </a:spcBef>
              <a:spcAft>
                <a:spcPts val="0"/>
              </a:spcAft>
              <a:buFont typeface="+mj-lt"/>
              <a:buAutoNum type="romanUcPeriod"/>
            </a:pPr>
            <a:r>
              <a:rPr lang="en" sz="4400" dirty="0"/>
              <a:t>Khảo sát nghiệp vụ chính</a:t>
            </a:r>
            <a:endParaRPr sz="4400" dirty="0"/>
          </a:p>
        </p:txBody>
      </p:sp>
      <p:sp>
        <p:nvSpPr>
          <p:cNvPr id="95" name="9Slide.vn 2"/>
          <p:cNvSpPr txBox="1">
            <a:spLocks noGrp="1"/>
          </p:cNvSpPr>
          <p:nvPr>
            <p:ph type="subTitle" idx="1"/>
          </p:nvPr>
        </p:nvSpPr>
        <p:spPr>
          <a:xfrm>
            <a:off x="353326" y="1842064"/>
            <a:ext cx="6809473" cy="2406086"/>
          </a:xfrm>
          <a:prstGeom prst="rect">
            <a:avLst/>
          </a:prstGeom>
        </p:spPr>
        <p:txBody>
          <a:bodyPr spcFirstLastPara="1" wrap="square" lIns="0" tIns="0" rIns="0" bIns="0" anchor="t" anchorCtr="0">
            <a:noAutofit/>
          </a:bodyPr>
          <a:lstStyle/>
          <a:p>
            <a:pPr marL="514350" lvl="0" indent="-514350" algn="l" rtl="0">
              <a:spcBef>
                <a:spcPts val="0"/>
              </a:spcBef>
              <a:spcAft>
                <a:spcPts val="0"/>
              </a:spcAft>
              <a:buClr>
                <a:schemeClr val="bg1"/>
              </a:buClr>
              <a:buSzPct val="70000"/>
              <a:buFont typeface="+mj-lt"/>
              <a:buAutoNum type="arabicPeriod"/>
            </a:pPr>
            <a:r>
              <a:rPr lang="vi-VN" sz="4000" b="1">
                <a:solidFill>
                  <a:schemeClr val="bg1"/>
                </a:solidFill>
              </a:rPr>
              <a:t>Khảo</a:t>
            </a:r>
            <a:r>
              <a:rPr lang="en-US" sz="4000" b="1">
                <a:solidFill>
                  <a:schemeClr val="bg1"/>
                </a:solidFill>
              </a:rPr>
              <a:t> </a:t>
            </a:r>
            <a:r>
              <a:rPr lang="en-US" sz="4000" b="1" err="1">
                <a:solidFill>
                  <a:schemeClr val="bg1"/>
                </a:solidFill>
              </a:rPr>
              <a:t>sát</a:t>
            </a:r>
            <a:r>
              <a:rPr lang="en-US" sz="4000" b="1">
                <a:solidFill>
                  <a:schemeClr val="bg1"/>
                </a:solidFill>
              </a:rPr>
              <a:t> </a:t>
            </a:r>
          </a:p>
          <a:p>
            <a:pPr marL="514350" lvl="0" indent="-514350" algn="l" rtl="0">
              <a:spcBef>
                <a:spcPts val="0"/>
              </a:spcBef>
              <a:spcAft>
                <a:spcPts val="0"/>
              </a:spcAft>
              <a:buClr>
                <a:schemeClr val="bg1"/>
              </a:buClr>
              <a:buSzPct val="70000"/>
              <a:buFont typeface="+mj-lt"/>
              <a:buAutoNum type="arabicPeriod"/>
            </a:pPr>
            <a:r>
              <a:rPr lang="en-US" sz="4000" b="1">
                <a:solidFill>
                  <a:schemeClr val="bg1"/>
                </a:solidFill>
              </a:rPr>
              <a:t>Phân tích yêu cầu</a:t>
            </a:r>
            <a:endParaRPr lang="en-US" sz="4000" b="1" dirty="0">
              <a:solidFill>
                <a:schemeClr val="bg1"/>
              </a:solidFill>
            </a:endParaRPr>
          </a:p>
          <a:p>
            <a:pPr marL="514350" lvl="0" indent="-514350" algn="l" rtl="0">
              <a:spcBef>
                <a:spcPts val="0"/>
              </a:spcBef>
              <a:spcAft>
                <a:spcPts val="0"/>
              </a:spcAft>
              <a:buClr>
                <a:schemeClr val="bg1"/>
              </a:buClr>
              <a:buSzPct val="70000"/>
              <a:buFont typeface="+mj-lt"/>
              <a:buAutoNum type="arabicPeriod"/>
            </a:pPr>
            <a:r>
              <a:rPr lang="en-US" sz="4000" b="1">
                <a:solidFill>
                  <a:schemeClr val="bg1"/>
                </a:solidFill>
              </a:rPr>
              <a:t>Yêu cầu chức </a:t>
            </a:r>
            <a:r>
              <a:rPr lang="en-US" sz="4000" b="1" dirty="0" err="1">
                <a:solidFill>
                  <a:schemeClr val="bg1"/>
                </a:solidFill>
              </a:rPr>
              <a:t>năng</a:t>
            </a:r>
            <a:endParaRPr sz="4000" b="1" dirty="0">
              <a:solidFill>
                <a:schemeClr val="bg1"/>
              </a:solidFill>
            </a:endParaRPr>
          </a:p>
        </p:txBody>
      </p:sp>
      <p:pic>
        <p:nvPicPr>
          <p:cNvPr id="97" name="9Slide.vn 4"/>
          <p:cNvPicPr preferRelativeResize="0"/>
          <p:nvPr/>
        </p:nvPicPr>
        <p:blipFill>
          <a:blip r:embed="rId3">
            <a:alphaModFix/>
          </a:blip>
          <a:stretch>
            <a:fillRect/>
          </a:stretch>
        </p:blipFill>
        <p:spPr>
          <a:xfrm>
            <a:off x="5790680" y="2449022"/>
            <a:ext cx="145275" cy="423000"/>
          </a:xfrm>
          <a:prstGeom prst="rect">
            <a:avLst/>
          </a:prstGeom>
          <a:noFill/>
          <a:ln>
            <a:noFill/>
          </a:ln>
        </p:spPr>
      </p:pic>
      <p:pic>
        <p:nvPicPr>
          <p:cNvPr id="2" name="9Slide.vn 3">
            <a:extLst>
              <a:ext uri="{FF2B5EF4-FFF2-40B4-BE49-F238E27FC236}">
                <a16:creationId xmlns:a16="http://schemas.microsoft.com/office/drawing/2014/main" id="{C5650B34-D476-2FED-FE39-82E7B45FAF18}"/>
              </a:ext>
            </a:extLst>
          </p:cNvPr>
          <p:cNvPicPr preferRelativeResize="0"/>
          <p:nvPr/>
        </p:nvPicPr>
        <p:blipFill>
          <a:blip r:embed="rId4">
            <a:alphaModFix/>
          </a:blip>
          <a:stretch>
            <a:fillRect/>
          </a:stretch>
        </p:blipFill>
        <p:spPr>
          <a:xfrm>
            <a:off x="5722705" y="2045304"/>
            <a:ext cx="2219340" cy="1159800"/>
          </a:xfrm>
          <a:prstGeom prst="rect">
            <a:avLst/>
          </a:prstGeom>
          <a:noFill/>
          <a:ln>
            <a:noFill/>
          </a:ln>
        </p:spPr>
      </p:pic>
      <p:pic>
        <p:nvPicPr>
          <p:cNvPr id="4" name="9Slide.vn 5">
            <a:extLst>
              <a:ext uri="{FF2B5EF4-FFF2-40B4-BE49-F238E27FC236}">
                <a16:creationId xmlns:a16="http://schemas.microsoft.com/office/drawing/2014/main" id="{CB834D14-E7A9-FD22-76A1-66DAE60BF805}"/>
              </a:ext>
            </a:extLst>
          </p:cNvPr>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50" tmFilter="0, 0; .2, .5; .8, .5; 1, 0"/>
                                            <p:tgtEl>
                                              <p:spTgt spid="4"/>
                                            </p:tgtEl>
                                          </p:cBhvr>
                                        </p:animEffect>
                                        <p:animScale>
                                          <p:cBhvr>
                                            <p:cTn id="7" dur="375" autoRev="1" fill="hold"/>
                                            <p:tgtEl>
                                              <p:spTgt spid="4"/>
                                            </p:tgtEl>
                                          </p:cBhvr>
                                          <p:by x="105000" y="105000"/>
                                        </p:animScale>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
                                            </p:tgtEl>
                                            <p:attrNameLst>
                                              <p:attrName>r</p:attrName>
                                            </p:attrNameLst>
                                          </p:cBhvr>
                                        </p:animRot>
                                        <p:animRot by="-240000">
                                          <p:cBhvr>
                                            <p:cTn id="10" dur="200" fill="hold">
                                              <p:stCondLst>
                                                <p:cond delay="200"/>
                                              </p:stCondLst>
                                            </p:cTn>
                                            <p:tgtEl>
                                              <p:spTgt spid="2"/>
                                            </p:tgtEl>
                                            <p:attrNameLst>
                                              <p:attrName>r</p:attrName>
                                            </p:attrNameLst>
                                          </p:cBhvr>
                                        </p:animRot>
                                        <p:animRot by="240000">
                                          <p:cBhvr>
                                            <p:cTn id="11" dur="200" fill="hold">
                                              <p:stCondLst>
                                                <p:cond delay="400"/>
                                              </p:stCondLst>
                                            </p:cTn>
                                            <p:tgtEl>
                                              <p:spTgt spid="2"/>
                                            </p:tgtEl>
                                            <p:attrNameLst>
                                              <p:attrName>r</p:attrName>
                                            </p:attrNameLst>
                                          </p:cBhvr>
                                        </p:animRot>
                                        <p:animRot by="-240000">
                                          <p:cBhvr>
                                            <p:cTn id="12" dur="200" fill="hold">
                                              <p:stCondLst>
                                                <p:cond delay="600"/>
                                              </p:stCondLst>
                                            </p:cTn>
                                            <p:tgtEl>
                                              <p:spTgt spid="2"/>
                                            </p:tgtEl>
                                            <p:attrNameLst>
                                              <p:attrName>r</p:attrName>
                                            </p:attrNameLst>
                                          </p:cBhvr>
                                        </p:animRot>
                                        <p:animRot by="120000">
                                          <p:cBhvr>
                                            <p:cTn id="13" dur="200" fill="hold">
                                              <p:stCondLst>
                                                <p:cond delay="800"/>
                                              </p:stCondLst>
                                            </p:cTn>
                                            <p:tgtEl>
                                              <p:spTgt spid="2"/>
                                            </p:tgtEl>
                                            <p:attrNameLst>
                                              <p:attrName>r</p:attrName>
                                            </p:attrNameLst>
                                          </p:cBhvr>
                                        </p:animRot>
                                      </p:childTnLst>
                                    </p:cTn>
                                  </p:par>
                                  <p:par>
                                    <p:cTn id="14" presetID="32" presetClass="emph" presetSubtype="0" repeatCount="indefinite" fill="hold" nodeType="withEffect">
                                      <p:stCondLst>
                                        <p:cond delay="0"/>
                                      </p:stCondLst>
                                      <p:childTnLst>
                                        <p:animRot by="120000">
                                          <p:cBhvr>
                                            <p:cTn id="15" dur="150" fill="hold">
                                              <p:stCondLst>
                                                <p:cond delay="0"/>
                                              </p:stCondLst>
                                            </p:cTn>
                                            <p:tgtEl>
                                              <p:spTgt spid="4"/>
                                            </p:tgtEl>
                                            <p:attrNameLst>
                                              <p:attrName>r</p:attrName>
                                            </p:attrNameLst>
                                          </p:cBhvr>
                                        </p:animRot>
                                        <p:animRot by="-240000">
                                          <p:cBhvr>
                                            <p:cTn id="16" dur="300" fill="hold">
                                              <p:stCondLst>
                                                <p:cond delay="300"/>
                                              </p:stCondLst>
                                            </p:cTn>
                                            <p:tgtEl>
                                              <p:spTgt spid="4"/>
                                            </p:tgtEl>
                                            <p:attrNameLst>
                                              <p:attrName>r</p:attrName>
                                            </p:attrNameLst>
                                          </p:cBhvr>
                                        </p:animRot>
                                        <p:animRot by="240000">
                                          <p:cBhvr>
                                            <p:cTn id="17" dur="300" fill="hold">
                                              <p:stCondLst>
                                                <p:cond delay="600"/>
                                              </p:stCondLst>
                                            </p:cTn>
                                            <p:tgtEl>
                                              <p:spTgt spid="4"/>
                                            </p:tgtEl>
                                            <p:attrNameLst>
                                              <p:attrName>r</p:attrName>
                                            </p:attrNameLst>
                                          </p:cBhvr>
                                        </p:animRot>
                                        <p:animRot by="-240000">
                                          <p:cBhvr>
                                            <p:cTn id="18" dur="300" fill="hold">
                                              <p:stCondLst>
                                                <p:cond delay="900"/>
                                              </p:stCondLst>
                                            </p:cTn>
                                            <p:tgtEl>
                                              <p:spTgt spid="4"/>
                                            </p:tgtEl>
                                            <p:attrNameLst>
                                              <p:attrName>r</p:attrName>
                                            </p:attrNameLst>
                                          </p:cBhvr>
                                        </p:animRot>
                                        <p:animRot by="120000">
                                          <p:cBhvr>
                                            <p:cTn id="19" dur="300" fill="hold">
                                              <p:stCondLst>
                                                <p:cond delay="1200"/>
                                              </p:stCondLst>
                                            </p:cTn>
                                            <p:tgtEl>
                                              <p:spTgt spid="4"/>
                                            </p:tgtEl>
                                            <p:attrNameLst>
                                              <p:attrName>r</p:attrName>
                                            </p:attrNameLst>
                                          </p:cBhvr>
                                        </p:animRot>
                                      </p:childTnLst>
                                    </p:cTn>
                                  </p:par>
                                  <p:par>
                                    <p:cTn id="20" presetID="2" presetClass="entr" presetSubtype="8" fill="hold" grpId="0" nodeType="withEffect" p14:presetBounceEnd="50000">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14:bounceEnd="50000">
                                          <p:cBhvr additive="base">
                                            <p:cTn id="22" dur="1000" fill="hold"/>
                                            <p:tgtEl>
                                              <p:spTgt spid="94"/>
                                            </p:tgtEl>
                                            <p:attrNameLst>
                                              <p:attrName>ppt_x</p:attrName>
                                            </p:attrNameLst>
                                          </p:cBhvr>
                                          <p:tavLst>
                                            <p:tav tm="0">
                                              <p:val>
                                                <p:strVal val="0-#ppt_w/2"/>
                                              </p:val>
                                            </p:tav>
                                            <p:tav tm="100000">
                                              <p:val>
                                                <p:strVal val="#ppt_x"/>
                                              </p:val>
                                            </p:tav>
                                          </p:tavLst>
                                        </p:anim>
                                        <p:anim calcmode="lin" valueType="num" p14:bounceEnd="50000">
                                          <p:cBhvr additive="base">
                                            <p:cTn id="23" dur="1000" fill="hold"/>
                                            <p:tgtEl>
                                              <p:spTgt spid="9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14:presetBounceEnd="50000">
                                      <p:stCondLst>
                                        <p:cond delay="200"/>
                                      </p:stCondLst>
                                      <p:childTnLst>
                                        <p:set>
                                          <p:cBhvr>
                                            <p:cTn id="25" dur="1" fill="hold">
                                              <p:stCondLst>
                                                <p:cond delay="0"/>
                                              </p:stCondLst>
                                            </p:cTn>
                                            <p:tgtEl>
                                              <p:spTgt spid="95"/>
                                            </p:tgtEl>
                                            <p:attrNameLst>
                                              <p:attrName>style.visibility</p:attrName>
                                            </p:attrNameLst>
                                          </p:cBhvr>
                                          <p:to>
                                            <p:strVal val="visible"/>
                                          </p:to>
                                        </p:set>
                                        <p:anim calcmode="lin" valueType="num" p14:bounceEnd="50000">
                                          <p:cBhvr additive="base">
                                            <p:cTn id="26" dur="1000" fill="hold"/>
                                            <p:tgtEl>
                                              <p:spTgt spid="95"/>
                                            </p:tgtEl>
                                            <p:attrNameLst>
                                              <p:attrName>ppt_x</p:attrName>
                                            </p:attrNameLst>
                                          </p:cBhvr>
                                          <p:tavLst>
                                            <p:tav tm="0">
                                              <p:val>
                                                <p:strVal val="0-#ppt_w/2"/>
                                              </p:val>
                                            </p:tav>
                                            <p:tav tm="100000">
                                              <p:val>
                                                <p:strVal val="#ppt_x"/>
                                              </p:val>
                                            </p:tav>
                                          </p:tavLst>
                                        </p:anim>
                                        <p:anim calcmode="lin" valueType="num" p14:bounceEnd="50000">
                                          <p:cBhvr additive="base">
                                            <p:cTn id="27" dur="10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50" tmFilter="0, 0; .2, .5; .8, .5; 1, 0"/>
                                            <p:tgtEl>
                                              <p:spTgt spid="4"/>
                                            </p:tgtEl>
                                          </p:cBhvr>
                                        </p:animEffect>
                                        <p:animScale>
                                          <p:cBhvr>
                                            <p:cTn id="7" dur="375" autoRev="1" fill="hold"/>
                                            <p:tgtEl>
                                              <p:spTgt spid="4"/>
                                            </p:tgtEl>
                                          </p:cBhvr>
                                          <p:by x="105000" y="105000"/>
                                        </p:animScale>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
                                            </p:tgtEl>
                                            <p:attrNameLst>
                                              <p:attrName>r</p:attrName>
                                            </p:attrNameLst>
                                          </p:cBhvr>
                                        </p:animRot>
                                        <p:animRot by="-240000">
                                          <p:cBhvr>
                                            <p:cTn id="10" dur="200" fill="hold">
                                              <p:stCondLst>
                                                <p:cond delay="200"/>
                                              </p:stCondLst>
                                            </p:cTn>
                                            <p:tgtEl>
                                              <p:spTgt spid="2"/>
                                            </p:tgtEl>
                                            <p:attrNameLst>
                                              <p:attrName>r</p:attrName>
                                            </p:attrNameLst>
                                          </p:cBhvr>
                                        </p:animRot>
                                        <p:animRot by="240000">
                                          <p:cBhvr>
                                            <p:cTn id="11" dur="200" fill="hold">
                                              <p:stCondLst>
                                                <p:cond delay="400"/>
                                              </p:stCondLst>
                                            </p:cTn>
                                            <p:tgtEl>
                                              <p:spTgt spid="2"/>
                                            </p:tgtEl>
                                            <p:attrNameLst>
                                              <p:attrName>r</p:attrName>
                                            </p:attrNameLst>
                                          </p:cBhvr>
                                        </p:animRot>
                                        <p:animRot by="-240000">
                                          <p:cBhvr>
                                            <p:cTn id="12" dur="200" fill="hold">
                                              <p:stCondLst>
                                                <p:cond delay="600"/>
                                              </p:stCondLst>
                                            </p:cTn>
                                            <p:tgtEl>
                                              <p:spTgt spid="2"/>
                                            </p:tgtEl>
                                            <p:attrNameLst>
                                              <p:attrName>r</p:attrName>
                                            </p:attrNameLst>
                                          </p:cBhvr>
                                        </p:animRot>
                                        <p:animRot by="120000">
                                          <p:cBhvr>
                                            <p:cTn id="13" dur="200" fill="hold">
                                              <p:stCondLst>
                                                <p:cond delay="800"/>
                                              </p:stCondLst>
                                            </p:cTn>
                                            <p:tgtEl>
                                              <p:spTgt spid="2"/>
                                            </p:tgtEl>
                                            <p:attrNameLst>
                                              <p:attrName>r</p:attrName>
                                            </p:attrNameLst>
                                          </p:cBhvr>
                                        </p:animRot>
                                      </p:childTnLst>
                                    </p:cTn>
                                  </p:par>
                                  <p:par>
                                    <p:cTn id="14" presetID="32" presetClass="emph" presetSubtype="0" repeatCount="indefinite" fill="hold" nodeType="withEffect">
                                      <p:stCondLst>
                                        <p:cond delay="0"/>
                                      </p:stCondLst>
                                      <p:childTnLst>
                                        <p:animRot by="120000">
                                          <p:cBhvr>
                                            <p:cTn id="15" dur="150" fill="hold">
                                              <p:stCondLst>
                                                <p:cond delay="0"/>
                                              </p:stCondLst>
                                            </p:cTn>
                                            <p:tgtEl>
                                              <p:spTgt spid="4"/>
                                            </p:tgtEl>
                                            <p:attrNameLst>
                                              <p:attrName>r</p:attrName>
                                            </p:attrNameLst>
                                          </p:cBhvr>
                                        </p:animRot>
                                        <p:animRot by="-240000">
                                          <p:cBhvr>
                                            <p:cTn id="16" dur="300" fill="hold">
                                              <p:stCondLst>
                                                <p:cond delay="300"/>
                                              </p:stCondLst>
                                            </p:cTn>
                                            <p:tgtEl>
                                              <p:spTgt spid="4"/>
                                            </p:tgtEl>
                                            <p:attrNameLst>
                                              <p:attrName>r</p:attrName>
                                            </p:attrNameLst>
                                          </p:cBhvr>
                                        </p:animRot>
                                        <p:animRot by="240000">
                                          <p:cBhvr>
                                            <p:cTn id="17" dur="300" fill="hold">
                                              <p:stCondLst>
                                                <p:cond delay="600"/>
                                              </p:stCondLst>
                                            </p:cTn>
                                            <p:tgtEl>
                                              <p:spTgt spid="4"/>
                                            </p:tgtEl>
                                            <p:attrNameLst>
                                              <p:attrName>r</p:attrName>
                                            </p:attrNameLst>
                                          </p:cBhvr>
                                        </p:animRot>
                                        <p:animRot by="-240000">
                                          <p:cBhvr>
                                            <p:cTn id="18" dur="300" fill="hold">
                                              <p:stCondLst>
                                                <p:cond delay="900"/>
                                              </p:stCondLst>
                                            </p:cTn>
                                            <p:tgtEl>
                                              <p:spTgt spid="4"/>
                                            </p:tgtEl>
                                            <p:attrNameLst>
                                              <p:attrName>r</p:attrName>
                                            </p:attrNameLst>
                                          </p:cBhvr>
                                        </p:animRot>
                                        <p:animRot by="120000">
                                          <p:cBhvr>
                                            <p:cTn id="19" dur="300" fill="hold">
                                              <p:stCondLst>
                                                <p:cond delay="1200"/>
                                              </p:stCondLst>
                                            </p:cTn>
                                            <p:tgtEl>
                                              <p:spTgt spid="4"/>
                                            </p:tgtEl>
                                            <p:attrNameLst>
                                              <p:attrName>r</p:attrName>
                                            </p:attrNameLst>
                                          </p:cBhvr>
                                        </p:animRot>
                                      </p:childTnLst>
                                    </p:cTn>
                                  </p:par>
                                  <p:par>
                                    <p:cTn id="20" presetID="2" presetClass="entr" presetSubtype="8"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additive="base">
                                            <p:cTn id="22" dur="1000" fill="hold"/>
                                            <p:tgtEl>
                                              <p:spTgt spid="94"/>
                                            </p:tgtEl>
                                            <p:attrNameLst>
                                              <p:attrName>ppt_x</p:attrName>
                                            </p:attrNameLst>
                                          </p:cBhvr>
                                          <p:tavLst>
                                            <p:tav tm="0">
                                              <p:val>
                                                <p:strVal val="0-#ppt_w/2"/>
                                              </p:val>
                                            </p:tav>
                                            <p:tav tm="100000">
                                              <p:val>
                                                <p:strVal val="#ppt_x"/>
                                              </p:val>
                                            </p:tav>
                                          </p:tavLst>
                                        </p:anim>
                                        <p:anim calcmode="lin" valueType="num">
                                          <p:cBhvr additive="base">
                                            <p:cTn id="23" dur="1000" fill="hold"/>
                                            <p:tgtEl>
                                              <p:spTgt spid="9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20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1000" fill="hold"/>
                                            <p:tgtEl>
                                              <p:spTgt spid="95"/>
                                            </p:tgtEl>
                                            <p:attrNameLst>
                                              <p:attrName>ppt_x</p:attrName>
                                            </p:attrNameLst>
                                          </p:cBhvr>
                                          <p:tavLst>
                                            <p:tav tm="0">
                                              <p:val>
                                                <p:strVal val="0-#ppt_w/2"/>
                                              </p:val>
                                            </p:tav>
                                            <p:tav tm="100000">
                                              <p:val>
                                                <p:strVal val="#ppt_x"/>
                                              </p:val>
                                            </p:tav>
                                          </p:tavLst>
                                        </p:anim>
                                        <p:anim calcmode="lin" valueType="num">
                                          <p:cBhvr additive="base">
                                            <p:cTn id="27" dur="10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6" name="9Slide.vn 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9Slide.vn 2">
            <a:extLst>
              <a:ext uri="{FF2B5EF4-FFF2-40B4-BE49-F238E27FC236}">
                <a16:creationId xmlns:a16="http://schemas.microsoft.com/office/drawing/2014/main" id="{7CB4C0D9-24F2-A22A-0470-4146E19FE507}"/>
              </a:ext>
            </a:extLst>
          </p:cNvPr>
          <p:cNvSpPr txBox="1">
            <a:spLocks/>
          </p:cNvSpPr>
          <p:nvPr/>
        </p:nvSpPr>
        <p:spPr>
          <a:xfrm>
            <a:off x="572153" y="60649"/>
            <a:ext cx="42639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spcBef>
                <a:spcPts val="0"/>
              </a:spcBef>
              <a:buNone/>
            </a:pPr>
            <a:r>
              <a:rPr lang="en-US" sz="4000" b="1" err="1"/>
              <a:t>Khảo</a:t>
            </a:r>
            <a:r>
              <a:rPr lang="en-US" sz="4000" b="1"/>
              <a:t> sát</a:t>
            </a:r>
            <a:endParaRPr lang="en-US" sz="4000" b="1" dirty="0"/>
          </a:p>
        </p:txBody>
      </p:sp>
      <p:sp>
        <p:nvSpPr>
          <p:cNvPr id="7" name="Text Placeholder 6">
            <a:extLst>
              <a:ext uri="{FF2B5EF4-FFF2-40B4-BE49-F238E27FC236}">
                <a16:creationId xmlns:a16="http://schemas.microsoft.com/office/drawing/2014/main" id="{5A5F3D84-F4C4-6A64-EA18-DB03E5582AA3}"/>
              </a:ext>
            </a:extLst>
          </p:cNvPr>
          <p:cNvSpPr>
            <a:spLocks noGrp="1"/>
          </p:cNvSpPr>
          <p:nvPr>
            <p:ph type="body" idx="1"/>
          </p:nvPr>
        </p:nvSpPr>
        <p:spPr>
          <a:xfrm>
            <a:off x="580550" y="742950"/>
            <a:ext cx="8106250" cy="3764700"/>
          </a:xfrm>
        </p:spPr>
        <p:txBody>
          <a:bodyPr/>
          <a:lstStyle/>
          <a:p>
            <a:r>
              <a:rPr lang="en-US" kern="100">
                <a:effectLst/>
                <a:ea typeface="Calibri" panose="020F0502020204030204" pitchFamily="34" charset="0"/>
                <a:cs typeface="Mangal" panose="02040503050203030202" pitchFamily="18" charset="0"/>
              </a:rPr>
              <a:t>Phỏng vấn trực tiếp chủ cửa hàng (khảo sát với chủ cửa hàng và nhân viên trực tiếp bán hàng)</a:t>
            </a:r>
          </a:p>
          <a:p>
            <a:r>
              <a:rPr lang="en-US" kern="100">
                <a:solidFill>
                  <a:schemeClr val="bg1"/>
                </a:solidFill>
                <a:effectLst/>
                <a:ea typeface="Calibri" panose="020F0502020204030204" pitchFamily="34" charset="0"/>
                <a:cs typeface="Mangal" panose="02040503050203030202" pitchFamily="18" charset="0"/>
              </a:rPr>
              <a:t>Sau khi khảo sát và tìm hiểu hệ thống hiện tại mà shop Trung Hiếu Sport</a:t>
            </a:r>
            <a:r>
              <a:rPr lang="en-US" b="1" kern="100">
                <a:solidFill>
                  <a:schemeClr val="bg1"/>
                </a:solidFill>
                <a:effectLst/>
                <a:ea typeface="Calibri" panose="020F0502020204030204" pitchFamily="34" charset="0"/>
                <a:cs typeface="Mangal" panose="02040503050203030202" pitchFamily="18" charset="0"/>
              </a:rPr>
              <a:t> (</a:t>
            </a:r>
            <a:r>
              <a:rPr lang="en-US" kern="100">
                <a:solidFill>
                  <a:schemeClr val="bg1"/>
                </a:solidFill>
                <a:effectLst/>
                <a:ea typeface="Calibri" panose="020F0502020204030204" pitchFamily="34" charset="0"/>
                <a:cs typeface="Mangal" panose="02040503050203030202" pitchFamily="18" charset="0"/>
              </a:rPr>
              <a:t>địa chỉ 306 Lê Trọng Tấn, Tây Thạnh, Tân Phú, Thành phố Hồ Chí Minh) đang làm việc, chúng em nhận thấy các nguyên tắc hoạt động, quy tắc quản lý, giới thiệu sản phẩm của cửa hàng như sau:</a:t>
            </a:r>
          </a:p>
          <a:p>
            <a:pPr lvl="1">
              <a:buFontTx/>
              <a:buChar char="⁃"/>
            </a:pPr>
            <a:r>
              <a:rPr lang="en-US">
                <a:solidFill>
                  <a:schemeClr val="bg1"/>
                </a:solidFill>
                <a:effectLst/>
                <a:ea typeface="Calibri" panose="020F0502020204030204" pitchFamily="34" charset="0"/>
              </a:rPr>
              <a:t>Cơ cấu tổ chức của cửa hàng </a:t>
            </a:r>
          </a:p>
          <a:p>
            <a:pPr lvl="1">
              <a:buFontTx/>
              <a:buChar char="⁃"/>
            </a:pPr>
            <a:r>
              <a:rPr lang="en-US">
                <a:solidFill>
                  <a:schemeClr val="bg1"/>
                </a:solidFill>
                <a:effectLst/>
                <a:ea typeface="Calibri" panose="020F0502020204030204" pitchFamily="34" charset="0"/>
              </a:rPr>
              <a:t>Xác định yêu cầu nghiệp vụ của từng cá nhân</a:t>
            </a:r>
            <a:endParaRPr lang="en-US" kern="100">
              <a:solidFill>
                <a:schemeClr val="bg1"/>
              </a:solidFill>
              <a:effectLst/>
              <a:ea typeface="Calibri" panose="020F0502020204030204" pitchFamily="34" charset="0"/>
              <a:cs typeface="Mangal" panose="02040503050203030202" pitchFamily="18" charset="0"/>
            </a:endParaRPr>
          </a:p>
          <a:p>
            <a:endParaRPr lang="en-US" sz="1800" kern="100">
              <a:effectLst/>
              <a:latin typeface="Calibri" panose="020F0502020204030204" pitchFamily="34" charset="0"/>
              <a:ea typeface="Calibri" panose="020F0502020204030204" pitchFamily="34" charset="0"/>
              <a:cs typeface="Mangal" panose="02040503050203030202" pitchFamily="18" charset="0"/>
            </a:endParaRPr>
          </a:p>
          <a:p>
            <a:endParaRPr lang="en-US"/>
          </a:p>
        </p:txBody>
      </p:sp>
    </p:spTree>
    <p:extLst>
      <p:ext uri="{BB962C8B-B14F-4D97-AF65-F5344CB8AC3E}">
        <p14:creationId xmlns:p14="http://schemas.microsoft.com/office/powerpoint/2010/main" val="248514750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9Slide.vn 1"/>
          <p:cNvSpPr txBox="1">
            <a:spLocks noGrp="1"/>
          </p:cNvSpPr>
          <p:nvPr>
            <p:ph type="body" idx="1"/>
          </p:nvPr>
        </p:nvSpPr>
        <p:spPr>
          <a:xfrm>
            <a:off x="580550" y="1200150"/>
            <a:ext cx="4753450" cy="3155100"/>
          </a:xfrm>
          <a:prstGeom prst="rect">
            <a:avLst/>
          </a:prstGeom>
        </p:spPr>
        <p:txBody>
          <a:bodyPr spcFirstLastPara="1" wrap="square" lIns="0" tIns="0" rIns="0" bIns="0" anchor="t" anchorCtr="0">
            <a:noAutofit/>
          </a:bodyPr>
          <a:lstStyle/>
          <a:p>
            <a:pPr lvl="0">
              <a:buClr>
                <a:schemeClr val="bg1"/>
              </a:buClr>
            </a:pPr>
            <a:r>
              <a:rPr lang="en-US"/>
              <a:t>Quản trị (chủ cửa hàng)</a:t>
            </a:r>
          </a:p>
          <a:p>
            <a:pPr lvl="0">
              <a:buClr>
                <a:schemeClr val="bg1"/>
              </a:buClr>
            </a:pPr>
            <a:r>
              <a:rPr lang="en-US"/>
              <a:t>Nhân viên bán hàng </a:t>
            </a:r>
          </a:p>
          <a:p>
            <a:pPr lvl="0">
              <a:buClr>
                <a:schemeClr val="bg1"/>
              </a:buClr>
            </a:pPr>
            <a:r>
              <a:rPr lang="en-US"/>
              <a:t>Nhân viên kế toán </a:t>
            </a:r>
          </a:p>
          <a:p>
            <a:pPr lvl="0">
              <a:buClr>
                <a:schemeClr val="bg1"/>
              </a:buClr>
            </a:pPr>
            <a:r>
              <a:rPr lang="en-US"/>
              <a:t>Nhân Viên Quản Lí Kho</a:t>
            </a:r>
          </a:p>
          <a:p>
            <a:pPr lvl="0">
              <a:buClr>
                <a:schemeClr val="bg1"/>
              </a:buClr>
            </a:pPr>
            <a:r>
              <a:rPr lang="en-US"/>
              <a:t>Nhân viên kho</a:t>
            </a:r>
          </a:p>
          <a:p>
            <a:pPr lvl="0">
              <a:buClr>
                <a:schemeClr val="bg1"/>
              </a:buClr>
            </a:pPr>
            <a:r>
              <a:rPr lang="en-US"/>
              <a:t>Nhân viên marketing</a:t>
            </a:r>
          </a:p>
          <a:p>
            <a:pPr lvl="0">
              <a:buClr>
                <a:schemeClr val="bg1"/>
              </a:buClr>
            </a:pPr>
            <a:r>
              <a:rPr lang="en-US"/>
              <a:t>Nhân viên bảo vệ </a:t>
            </a:r>
          </a:p>
          <a:p>
            <a:pPr marL="0" indent="0">
              <a:buNone/>
            </a:pPr>
            <a:endParaRPr lang="en-SG" sz="1200" kern="1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36" name="9Slide.vn 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9Slide.vn 2">
            <a:extLst>
              <a:ext uri="{FF2B5EF4-FFF2-40B4-BE49-F238E27FC236}">
                <a16:creationId xmlns:a16="http://schemas.microsoft.com/office/drawing/2014/main" id="{7CB4C0D9-24F2-A22A-0470-4146E19FE507}"/>
              </a:ext>
            </a:extLst>
          </p:cNvPr>
          <p:cNvSpPr txBox="1">
            <a:spLocks/>
          </p:cNvSpPr>
          <p:nvPr/>
        </p:nvSpPr>
        <p:spPr>
          <a:xfrm>
            <a:off x="580550" y="361950"/>
            <a:ext cx="844873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spcBef>
                <a:spcPts val="0"/>
              </a:spcBef>
              <a:buNone/>
            </a:pPr>
            <a:r>
              <a:rPr lang="en-US" sz="3200" b="1">
                <a:solidFill>
                  <a:schemeClr val="bg1"/>
                </a:solidFill>
                <a:ea typeface="Calibri" panose="020F0502020204030204" pitchFamily="34" charset="0"/>
              </a:rPr>
              <a:t>Xác định yêu cầu nghiệp vụ của từng cá nhân</a:t>
            </a:r>
            <a:endParaRPr lang="en-US" sz="3200" b="1" kern="100">
              <a:solidFill>
                <a:schemeClr val="bg1"/>
              </a:solidFill>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7511333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14:bounceEnd="50000">
                                          <p:cBhvr additive="base">
                                            <p:cTn id="11" dur="1000" fill="hold"/>
                                            <p:tgtEl>
                                              <p:spTgt spid="13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fill="hold"/>
                                            <p:tgtEl>
                                              <p:spTgt spid="133"/>
                                            </p:tgtEl>
                                            <p:attrNameLst>
                                              <p:attrName>ppt_x</p:attrName>
                                            </p:attrNameLst>
                                          </p:cBhvr>
                                          <p:tavLst>
                                            <p:tav tm="0">
                                              <p:val>
                                                <p:strVal val="0-#ppt_w/2"/>
                                              </p:val>
                                            </p:tav>
                                            <p:tav tm="100000">
                                              <p:val>
                                                <p:strVal val="#ppt_x"/>
                                              </p:val>
                                            </p:tav>
                                          </p:tavLst>
                                        </p:anim>
                                        <p:anim calcmode="lin" valueType="num">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9Slide.vn 1"/>
          <p:cNvSpPr txBox="1">
            <a:spLocks noGrp="1"/>
          </p:cNvSpPr>
          <p:nvPr>
            <p:ph type="body" idx="1"/>
          </p:nvPr>
        </p:nvSpPr>
        <p:spPr>
          <a:xfrm>
            <a:off x="304800" y="918150"/>
            <a:ext cx="8839200" cy="3437100"/>
          </a:xfrm>
          <a:prstGeom prst="rect">
            <a:avLst/>
          </a:prstGeom>
        </p:spPr>
        <p:txBody>
          <a:bodyPr spcFirstLastPara="1" wrap="square" lIns="0" tIns="0" rIns="0" bIns="0" anchor="t" anchorCtr="0">
            <a:noAutofit/>
          </a:bodyPr>
          <a:lstStyle/>
          <a:p>
            <a:pPr marL="0" lvl="2" indent="0">
              <a:buNone/>
            </a:pPr>
            <a:r>
              <a:rPr lang="en-US" sz="2400" b="1">
                <a:solidFill>
                  <a:srgbClr val="FFC000"/>
                </a:solidFill>
              </a:rPr>
              <a:t>Quản lí tài khoản</a:t>
            </a:r>
            <a:endParaRPr lang="en-US" sz="1800">
              <a:solidFill>
                <a:srgbClr val="FFC000"/>
              </a:solidFill>
            </a:endParaRPr>
          </a:p>
          <a:p>
            <a:pPr marL="342900" lvl="2" indent="-342900">
              <a:buClr>
                <a:schemeClr val="bg1"/>
              </a:buClr>
              <a:buFontTx/>
              <a:buChar char="⁃"/>
            </a:pPr>
            <a:r>
              <a:rPr lang="en-US" sz="2400"/>
              <a:t>Đăng Nhập: Gồm tên đăng nhập và mật khẩu</a:t>
            </a:r>
            <a:endParaRPr lang="en-US" sz="1800"/>
          </a:p>
          <a:p>
            <a:pPr marL="342900" lvl="2" indent="-342900">
              <a:buClr>
                <a:schemeClr val="bg1"/>
              </a:buClr>
              <a:buFontTx/>
              <a:buChar char="⁃"/>
            </a:pPr>
            <a:r>
              <a:rPr lang="en-US" sz="2400"/>
              <a:t>Đăng Ký: Gồm tên đăng nhập và mật khẩu (Do Admin Cấp)</a:t>
            </a:r>
          </a:p>
          <a:p>
            <a:pPr marL="0" lvl="2" indent="0">
              <a:buNone/>
            </a:pPr>
            <a:r>
              <a:rPr lang="en-US" sz="2400" b="1">
                <a:solidFill>
                  <a:srgbClr val="FFC000"/>
                </a:solidFill>
              </a:rPr>
              <a:t>Tính toán và tìm kiếm </a:t>
            </a:r>
            <a:endParaRPr lang="en-US" sz="1800">
              <a:solidFill>
                <a:srgbClr val="FFC000"/>
              </a:solidFill>
            </a:endParaRPr>
          </a:p>
          <a:p>
            <a:pPr marL="342900" lvl="2" indent="-342900">
              <a:buClr>
                <a:schemeClr val="bg1"/>
              </a:buClr>
              <a:buFontTx/>
              <a:buChar char="⁃"/>
            </a:pPr>
            <a:r>
              <a:rPr lang="en-US" sz="2400"/>
              <a:t>Tính toán số lượng còn lại trong kho sau khi nhập hàng và bán hàng.</a:t>
            </a:r>
            <a:endParaRPr lang="en-US" sz="1800"/>
          </a:p>
          <a:p>
            <a:pPr marL="342900" lvl="2" indent="-342900">
              <a:buClr>
                <a:schemeClr val="bg1"/>
              </a:buClr>
              <a:buFontTx/>
              <a:buChar char="⁃"/>
            </a:pPr>
            <a:r>
              <a:rPr lang="en-US" sz="2400"/>
              <a:t>Tính toán doanh thu dựa trên ngày tháng năm cụ thể.</a:t>
            </a:r>
            <a:endParaRPr lang="en-US" sz="1800"/>
          </a:p>
          <a:p>
            <a:pPr marL="342900" lvl="2" indent="-342900">
              <a:buClr>
                <a:schemeClr val="bg1"/>
              </a:buClr>
              <a:buFontTx/>
              <a:buChar char="⁃"/>
            </a:pPr>
            <a:r>
              <a:rPr lang="en-US" sz="2400"/>
              <a:t>Tìm kiếm thông tin về nhân viên, sản phẩm, nhà cung cấp.</a:t>
            </a:r>
            <a:endParaRPr lang="en-US" sz="1800"/>
          </a:p>
          <a:p>
            <a:pPr marL="0" lvl="2" indent="0">
              <a:buNone/>
            </a:pPr>
            <a:endParaRPr lang="en-US" sz="1600"/>
          </a:p>
        </p:txBody>
      </p:sp>
      <p:sp>
        <p:nvSpPr>
          <p:cNvPr id="136" name="9Slide.vn 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9Slide.vn 2">
            <a:extLst>
              <a:ext uri="{FF2B5EF4-FFF2-40B4-BE49-F238E27FC236}">
                <a16:creationId xmlns:a16="http://schemas.microsoft.com/office/drawing/2014/main" id="{7CB4C0D9-24F2-A22A-0470-4146E19FE507}"/>
              </a:ext>
            </a:extLst>
          </p:cNvPr>
          <p:cNvSpPr txBox="1">
            <a:spLocks/>
          </p:cNvSpPr>
          <p:nvPr/>
        </p:nvSpPr>
        <p:spPr>
          <a:xfrm>
            <a:off x="442675" y="133350"/>
            <a:ext cx="844873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101600" lvl="0" indent="0">
              <a:buNone/>
            </a:pPr>
            <a:r>
              <a:rPr lang="en-US" sz="3200" b="1"/>
              <a:t>Yêu cầu chức năng</a:t>
            </a:r>
            <a:endParaRPr lang="en-US" sz="3200"/>
          </a:p>
        </p:txBody>
      </p:sp>
    </p:spTree>
    <p:extLst>
      <p:ext uri="{BB962C8B-B14F-4D97-AF65-F5344CB8AC3E}">
        <p14:creationId xmlns:p14="http://schemas.microsoft.com/office/powerpoint/2010/main" val="25009300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14:bounceEnd="50000">
                                          <p:cBhvr additive="base">
                                            <p:cTn id="11" dur="1000" fill="hold"/>
                                            <p:tgtEl>
                                              <p:spTgt spid="13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fill="hold"/>
                                            <p:tgtEl>
                                              <p:spTgt spid="133"/>
                                            </p:tgtEl>
                                            <p:attrNameLst>
                                              <p:attrName>ppt_x</p:attrName>
                                            </p:attrNameLst>
                                          </p:cBhvr>
                                          <p:tavLst>
                                            <p:tav tm="0">
                                              <p:val>
                                                <p:strVal val="0-#ppt_w/2"/>
                                              </p:val>
                                            </p:tav>
                                            <p:tav tm="100000">
                                              <p:val>
                                                <p:strVal val="#ppt_x"/>
                                              </p:val>
                                            </p:tav>
                                          </p:tavLst>
                                        </p:anim>
                                        <p:anim calcmode="lin" valueType="num">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9Slide.vn 1"/>
          <p:cNvSpPr txBox="1">
            <a:spLocks noGrp="1"/>
          </p:cNvSpPr>
          <p:nvPr>
            <p:ph type="body" idx="1"/>
          </p:nvPr>
        </p:nvSpPr>
        <p:spPr>
          <a:xfrm>
            <a:off x="304800" y="819151"/>
            <a:ext cx="8839200" cy="3930700"/>
          </a:xfrm>
          <a:prstGeom prst="rect">
            <a:avLst/>
          </a:prstGeom>
        </p:spPr>
        <p:txBody>
          <a:bodyPr spcFirstLastPara="1" wrap="square" lIns="0" tIns="0" rIns="0" bIns="0" anchor="t" anchorCtr="0">
            <a:noAutofit/>
          </a:bodyPr>
          <a:lstStyle/>
          <a:p>
            <a:pPr marL="0" lvl="2" indent="0">
              <a:buNone/>
            </a:pPr>
            <a:r>
              <a:rPr lang="en-US" sz="2400" b="1">
                <a:solidFill>
                  <a:srgbClr val="FFC000"/>
                </a:solidFill>
              </a:rPr>
              <a:t>Quản lí thông tin</a:t>
            </a:r>
            <a:endParaRPr lang="en-US" sz="1800">
              <a:solidFill>
                <a:srgbClr val="FFC000"/>
              </a:solidFill>
            </a:endParaRPr>
          </a:p>
          <a:p>
            <a:pPr lvl="0"/>
            <a:r>
              <a:rPr lang="en-US" sz="2400"/>
              <a:t>Thông tin về sản phẩm </a:t>
            </a:r>
          </a:p>
          <a:p>
            <a:pPr lvl="0"/>
            <a:r>
              <a:rPr lang="en-US" sz="2400"/>
              <a:t>Thông tin về nhân viên</a:t>
            </a:r>
          </a:p>
          <a:p>
            <a:pPr lvl="0"/>
            <a:r>
              <a:rPr lang="en-US" sz="2400"/>
              <a:t>Thông tin nhà cung cấp </a:t>
            </a:r>
          </a:p>
          <a:p>
            <a:pPr lvl="0"/>
            <a:r>
              <a:rPr lang="en-US" sz="2400"/>
              <a:t>Thông tin các hóa đơn </a:t>
            </a:r>
          </a:p>
          <a:p>
            <a:pPr lvl="0"/>
            <a:r>
              <a:rPr lang="en-US" sz="2400"/>
              <a:t>Thông tin các phiếu nhập </a:t>
            </a:r>
          </a:p>
          <a:p>
            <a:pPr lvl="0"/>
            <a:r>
              <a:rPr lang="en-US" sz="2400"/>
              <a:t>Thống tin về các thống kê </a:t>
            </a:r>
          </a:p>
          <a:p>
            <a:pPr marL="0" lvl="2" indent="0">
              <a:buNone/>
            </a:pPr>
            <a:endParaRPr lang="en-US" sz="1600"/>
          </a:p>
        </p:txBody>
      </p:sp>
      <p:sp>
        <p:nvSpPr>
          <p:cNvPr id="136" name="9Slide.vn 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9Slide.vn 2">
            <a:extLst>
              <a:ext uri="{FF2B5EF4-FFF2-40B4-BE49-F238E27FC236}">
                <a16:creationId xmlns:a16="http://schemas.microsoft.com/office/drawing/2014/main" id="{7CB4C0D9-24F2-A22A-0470-4146E19FE507}"/>
              </a:ext>
            </a:extLst>
          </p:cNvPr>
          <p:cNvSpPr txBox="1">
            <a:spLocks/>
          </p:cNvSpPr>
          <p:nvPr/>
        </p:nvSpPr>
        <p:spPr>
          <a:xfrm>
            <a:off x="442675" y="133350"/>
            <a:ext cx="844873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101600" lvl="0" indent="0">
              <a:buNone/>
            </a:pPr>
            <a:r>
              <a:rPr lang="en-US" sz="3200" b="1"/>
              <a:t>Yêu cầu chức năng</a:t>
            </a:r>
            <a:endParaRPr lang="en-US" sz="3200"/>
          </a:p>
        </p:txBody>
      </p:sp>
    </p:spTree>
    <p:extLst>
      <p:ext uri="{BB962C8B-B14F-4D97-AF65-F5344CB8AC3E}">
        <p14:creationId xmlns:p14="http://schemas.microsoft.com/office/powerpoint/2010/main" val="24267876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14:bounceEnd="50000">
                                          <p:cBhvr additive="base">
                                            <p:cTn id="11" dur="1000" fill="hold"/>
                                            <p:tgtEl>
                                              <p:spTgt spid="13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fill="hold"/>
                                            <p:tgtEl>
                                              <p:spTgt spid="133"/>
                                            </p:tgtEl>
                                            <p:attrNameLst>
                                              <p:attrName>ppt_x</p:attrName>
                                            </p:attrNameLst>
                                          </p:cBhvr>
                                          <p:tavLst>
                                            <p:tav tm="0">
                                              <p:val>
                                                <p:strVal val="0-#ppt_w/2"/>
                                              </p:val>
                                            </p:tav>
                                            <p:tav tm="100000">
                                              <p:val>
                                                <p:strVal val="#ppt_x"/>
                                              </p:val>
                                            </p:tav>
                                          </p:tavLst>
                                        </p:anim>
                                        <p:anim calcmode="lin" valueType="num">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9Slide.vn 1"/>
          <p:cNvSpPr txBox="1">
            <a:spLocks noGrp="1"/>
          </p:cNvSpPr>
          <p:nvPr>
            <p:ph type="body" idx="1"/>
          </p:nvPr>
        </p:nvSpPr>
        <p:spPr>
          <a:xfrm>
            <a:off x="304800" y="895350"/>
            <a:ext cx="8586609" cy="4038600"/>
          </a:xfrm>
          <a:prstGeom prst="rect">
            <a:avLst/>
          </a:prstGeom>
        </p:spPr>
        <p:txBody>
          <a:bodyPr spcFirstLastPara="1" wrap="square" lIns="0" tIns="0" rIns="0" bIns="0" anchor="t" anchorCtr="0">
            <a:noAutofit/>
          </a:bodyPr>
          <a:lstStyle/>
          <a:p>
            <a:pPr marL="217487" lvl="1" indent="0">
              <a:buClr>
                <a:schemeClr val="bg1"/>
              </a:buClr>
              <a:buNone/>
            </a:pPr>
            <a:r>
              <a:rPr lang="en-US" b="1">
                <a:solidFill>
                  <a:srgbClr val="FFC000"/>
                </a:solidFill>
              </a:rPr>
              <a:t>Chức năng lọc</a:t>
            </a:r>
          </a:p>
          <a:p>
            <a:pPr marL="457200" lvl="1" indent="-239713">
              <a:buClr>
                <a:schemeClr val="bg1"/>
              </a:buClr>
              <a:buFontTx/>
              <a:buChar char="⁃"/>
            </a:pPr>
            <a:r>
              <a:rPr lang="en-US"/>
              <a:t>Lọc sản phẩm theo tên hãng, tên sản phẩm, tên loại, giá bán.</a:t>
            </a:r>
          </a:p>
          <a:p>
            <a:pPr marL="457200" lvl="1" indent="-239713">
              <a:buClr>
                <a:schemeClr val="bg1"/>
              </a:buClr>
              <a:buFontTx/>
              <a:buChar char="⁃"/>
            </a:pPr>
            <a:r>
              <a:rPr lang="en-US"/>
              <a:t>Lọc nhà cung cấp theo mã, tên, địa chỉ, số điện thoại, email.</a:t>
            </a:r>
          </a:p>
          <a:p>
            <a:pPr marL="457200" lvl="1" indent="-239713">
              <a:buClr>
                <a:schemeClr val="bg1"/>
              </a:buClr>
              <a:buFontTx/>
              <a:buChar char="⁃"/>
            </a:pPr>
            <a:r>
              <a:rPr lang="en-US"/>
              <a:t>Lọc nhân viên theo mã, tên, vị trí công việc.</a:t>
            </a:r>
          </a:p>
          <a:p>
            <a:pPr marL="457200" lvl="1" indent="-239713">
              <a:buClr>
                <a:schemeClr val="bg1"/>
              </a:buClr>
              <a:buFontTx/>
              <a:buChar char="⁃"/>
            </a:pPr>
            <a:r>
              <a:rPr lang="en-US"/>
              <a:t>Lọc để kiểm tra tài khoản theo id tài khoản, tài khoản, mật khẩu.</a:t>
            </a:r>
          </a:p>
          <a:p>
            <a:pPr marL="457200" lvl="1" indent="-239713">
              <a:buClr>
                <a:schemeClr val="bg1"/>
              </a:buClr>
              <a:buFontTx/>
              <a:buChar char="⁃"/>
            </a:pPr>
            <a:r>
              <a:rPr lang="en-US"/>
              <a:t>Lọc để xem thống kê theo thời gian cụ thể.</a:t>
            </a:r>
          </a:p>
          <a:p>
            <a:pPr marL="217487" lvl="1" indent="0">
              <a:buClr>
                <a:schemeClr val="bg1"/>
              </a:buClr>
              <a:buNone/>
            </a:pPr>
            <a:r>
              <a:rPr lang="en-US" b="1">
                <a:solidFill>
                  <a:srgbClr val="FFC000"/>
                </a:solidFill>
              </a:rPr>
              <a:t>Chức năng thao tác</a:t>
            </a:r>
          </a:p>
          <a:p>
            <a:pPr marL="560387" lvl="1" indent="-342900">
              <a:buClr>
                <a:schemeClr val="bg1"/>
              </a:buClr>
              <a:buFontTx/>
              <a:buChar char="⁃"/>
            </a:pPr>
            <a:r>
              <a:rPr lang="en-US"/>
              <a:t>Thêm/Xóa/Sửa sản phẩm, nhà cung cấp, tài khoản</a:t>
            </a:r>
          </a:p>
          <a:p>
            <a:pPr marL="217487" lvl="1" indent="0">
              <a:buClr>
                <a:schemeClr val="bg1"/>
              </a:buClr>
              <a:buNone/>
            </a:pPr>
            <a:r>
              <a:rPr lang="en-US" b="1">
                <a:solidFill>
                  <a:srgbClr val="FFC000"/>
                </a:solidFill>
              </a:rPr>
              <a:t>Chức thống kê</a:t>
            </a:r>
          </a:p>
          <a:p>
            <a:pPr marL="560387" lvl="1" indent="-342900">
              <a:buClr>
                <a:schemeClr val="bg1"/>
              </a:buClr>
              <a:buFontTx/>
              <a:buChar char="⁃"/>
            </a:pPr>
            <a:r>
              <a:rPr lang="en-US"/>
              <a:t>In ra báo cáo thống kê theo ngày cụ thể và số lượng sản phẩm bán trong khoảng thời gian đó</a:t>
            </a:r>
            <a:endParaRPr lang="en-US" b="1">
              <a:solidFill>
                <a:srgbClr val="FFC000"/>
              </a:solidFill>
            </a:endParaRPr>
          </a:p>
        </p:txBody>
      </p:sp>
      <p:sp>
        <p:nvSpPr>
          <p:cNvPr id="136" name="9Slide.vn 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9Slide.vn 2">
            <a:extLst>
              <a:ext uri="{FF2B5EF4-FFF2-40B4-BE49-F238E27FC236}">
                <a16:creationId xmlns:a16="http://schemas.microsoft.com/office/drawing/2014/main" id="{7CB4C0D9-24F2-A22A-0470-4146E19FE507}"/>
              </a:ext>
            </a:extLst>
          </p:cNvPr>
          <p:cNvSpPr txBox="1">
            <a:spLocks/>
          </p:cNvSpPr>
          <p:nvPr/>
        </p:nvSpPr>
        <p:spPr>
          <a:xfrm>
            <a:off x="442675" y="133350"/>
            <a:ext cx="844873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101600" lvl="0" indent="0">
              <a:buNone/>
            </a:pPr>
            <a:r>
              <a:rPr lang="en-US" sz="3200" b="1"/>
              <a:t>Yêu cầu chức năng</a:t>
            </a:r>
            <a:endParaRPr lang="en-US" sz="3200"/>
          </a:p>
        </p:txBody>
      </p:sp>
    </p:spTree>
    <p:extLst>
      <p:ext uri="{BB962C8B-B14F-4D97-AF65-F5344CB8AC3E}">
        <p14:creationId xmlns:p14="http://schemas.microsoft.com/office/powerpoint/2010/main" val="36478557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14:bounceEnd="50000">
                                          <p:cBhvr additive="base">
                                            <p:cTn id="11" dur="1000" fill="hold"/>
                                            <p:tgtEl>
                                              <p:spTgt spid="13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fill="hold"/>
                                            <p:tgtEl>
                                              <p:spTgt spid="133"/>
                                            </p:tgtEl>
                                            <p:attrNameLst>
                                              <p:attrName>ppt_x</p:attrName>
                                            </p:attrNameLst>
                                          </p:cBhvr>
                                          <p:tavLst>
                                            <p:tav tm="0">
                                              <p:val>
                                                <p:strVal val="0-#ppt_w/2"/>
                                              </p:val>
                                            </p:tav>
                                            <p:tav tm="100000">
                                              <p:val>
                                                <p:strVal val="#ppt_x"/>
                                              </p:val>
                                            </p:tav>
                                          </p:tavLst>
                                        </p:anim>
                                        <p:anim calcmode="lin" valueType="num">
                                          <p:cBhvr additive="base">
                                            <p:cTn id="12" dur="10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1294</TotalTime>
  <Words>1362</Words>
  <Application>Microsoft Office PowerPoint</Application>
  <PresentationFormat>On-screen Show (16:9)</PresentationFormat>
  <Paragraphs>293</Paragraphs>
  <Slides>37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Lexend Deca</vt:lpstr>
      <vt:lpstr>Muli</vt:lpstr>
      <vt:lpstr>Times New Roman</vt:lpstr>
      <vt:lpstr>Wingdings 2</vt:lpstr>
      <vt:lpstr>Zapfino</vt:lpstr>
      <vt:lpstr>Aliena template</vt:lpstr>
      <vt:lpstr>Phần mềm quản lý</vt:lpstr>
      <vt:lpstr>PowerPoint Presentation</vt:lpstr>
      <vt:lpstr>I. Khảo sát nghiệp vụ và phân tích yêu cầu</vt:lpstr>
      <vt:lpstr>Khảo sát nghiệp vụ chính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Diagram trong SQL -Sever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diện đăng nhập</vt:lpstr>
      <vt:lpstr>Giao diện trang chủ</vt:lpstr>
      <vt:lpstr>Giao diện sản phẩm</vt:lpstr>
      <vt:lpstr>Giao diện bán hàng</vt:lpstr>
      <vt:lpstr>Giao diện nhập hàng</vt:lpstr>
      <vt:lpstr>Giao diện nhà cung cấp</vt:lpstr>
      <vt:lpstr>Giao diện ds nhân viên</vt:lpstr>
      <vt:lpstr>Giao diện ds tài khoản</vt:lpstr>
      <vt:lpstr>Giao diện thống kê</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Nguyễn Trung</dc:creator>
  <dc:description>9Slide.vn</dc:description>
  <cp:lastModifiedBy>gia nguyen</cp:lastModifiedBy>
  <cp:revision>99</cp:revision>
  <dcterms:modified xsi:type="dcterms:W3CDTF">2024-01-05T08:03:52Z</dcterms:modified>
  <cp:category>9Slide.vn</cp:category>
</cp:coreProperties>
</file>